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83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376" y="300990"/>
            <a:ext cx="10747247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613" y="1468120"/>
            <a:ext cx="10510773" cy="4582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273" y="6103200"/>
            <a:ext cx="321945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3355" y="4911597"/>
            <a:ext cx="1762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E7E6E6"/>
                </a:solidFill>
                <a:latin typeface="Microsoft Sans Serif"/>
                <a:cs typeface="Microsoft Sans Serif"/>
              </a:rPr>
              <a:t>S</a:t>
            </a:r>
            <a:r>
              <a:rPr lang="en-IN" sz="1800" spc="-105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idharth</a:t>
            </a:r>
            <a:r>
              <a:rPr lang="en-IN" sz="1800" spc="-105" dirty="0">
                <a:solidFill>
                  <a:srgbClr val="E7E6E6"/>
                </a:solidFill>
                <a:latin typeface="Microsoft Sans Serif"/>
                <a:cs typeface="Microsoft Sans Serif"/>
              </a:rPr>
              <a:t> Zambre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3882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990600" y="1191258"/>
            <a:ext cx="10510773" cy="32880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5507355" marR="257810" indent="-228600">
              <a:lnSpc>
                <a:spcPts val="2380"/>
              </a:lnSpc>
              <a:spcBef>
                <a:spcPts val="400"/>
              </a:spcBef>
              <a:buFont typeface="Arial MT"/>
              <a:buChar char="•"/>
              <a:tabLst>
                <a:tab pos="5506720" algn="l"/>
                <a:tab pos="5507355" algn="l"/>
              </a:tabLst>
            </a:pPr>
            <a:r>
              <a:rPr spc="-204" dirty="0"/>
              <a:t>We</a:t>
            </a:r>
            <a:r>
              <a:rPr spc="60" dirty="0"/>
              <a:t> </a:t>
            </a:r>
            <a:r>
              <a:rPr spc="-30" dirty="0"/>
              <a:t>performed</a:t>
            </a:r>
            <a:r>
              <a:rPr spc="45" dirty="0"/>
              <a:t> </a:t>
            </a:r>
            <a:r>
              <a:rPr spc="-30" dirty="0"/>
              <a:t>exploratory</a:t>
            </a:r>
            <a:r>
              <a:rPr spc="60" dirty="0"/>
              <a:t> </a:t>
            </a:r>
            <a:r>
              <a:rPr spc="-45" dirty="0"/>
              <a:t>data</a:t>
            </a:r>
            <a:r>
              <a:rPr spc="60" dirty="0"/>
              <a:t> </a:t>
            </a:r>
            <a:r>
              <a:rPr spc="-85" dirty="0"/>
              <a:t>analysis </a:t>
            </a:r>
            <a:r>
              <a:rPr spc="-570" dirty="0"/>
              <a:t> </a:t>
            </a:r>
            <a:r>
              <a:rPr spc="-65" dirty="0"/>
              <a:t>and</a:t>
            </a:r>
            <a:r>
              <a:rPr spc="65" dirty="0"/>
              <a:t> </a:t>
            </a:r>
            <a:r>
              <a:rPr spc="-40" dirty="0"/>
              <a:t>determined</a:t>
            </a:r>
            <a:r>
              <a:rPr spc="55" dirty="0"/>
              <a:t> </a:t>
            </a:r>
            <a:r>
              <a:rPr spc="-30" dirty="0"/>
              <a:t>the</a:t>
            </a:r>
            <a:r>
              <a:rPr spc="65" dirty="0"/>
              <a:t> </a:t>
            </a:r>
            <a:r>
              <a:rPr spc="-15" dirty="0"/>
              <a:t>training</a:t>
            </a:r>
            <a:r>
              <a:rPr spc="55" dirty="0"/>
              <a:t> </a:t>
            </a:r>
            <a:r>
              <a:rPr spc="-70" dirty="0"/>
              <a:t>labels.</a:t>
            </a:r>
          </a:p>
          <a:p>
            <a:pPr marL="5507355" marR="5080" indent="-228600">
              <a:lnSpc>
                <a:spcPts val="2380"/>
              </a:lnSpc>
              <a:spcBef>
                <a:spcPts val="994"/>
              </a:spcBef>
              <a:buFont typeface="Arial MT"/>
              <a:buChar char="•"/>
              <a:tabLst>
                <a:tab pos="5506720" algn="l"/>
                <a:tab pos="5507355" algn="l"/>
              </a:tabLst>
            </a:pPr>
            <a:r>
              <a:rPr spc="-204" dirty="0"/>
              <a:t>We</a:t>
            </a:r>
            <a:r>
              <a:rPr spc="70" dirty="0"/>
              <a:t> </a:t>
            </a:r>
            <a:r>
              <a:rPr spc="-60" dirty="0"/>
              <a:t>calculated</a:t>
            </a:r>
            <a:r>
              <a:rPr spc="45" dirty="0"/>
              <a:t> </a:t>
            </a:r>
            <a:r>
              <a:rPr spc="-30" dirty="0"/>
              <a:t>the</a:t>
            </a:r>
            <a:r>
              <a:rPr spc="65" dirty="0"/>
              <a:t> </a:t>
            </a:r>
            <a:r>
              <a:rPr spc="-55" dirty="0"/>
              <a:t>number</a:t>
            </a:r>
            <a:r>
              <a:rPr spc="60" dirty="0"/>
              <a:t> </a:t>
            </a:r>
            <a:r>
              <a:rPr spc="-5" dirty="0"/>
              <a:t>of</a:t>
            </a:r>
            <a:r>
              <a:rPr spc="55" dirty="0"/>
              <a:t> </a:t>
            </a:r>
            <a:r>
              <a:rPr spc="-90" dirty="0"/>
              <a:t>launches</a:t>
            </a:r>
            <a:r>
              <a:rPr spc="50" dirty="0"/>
              <a:t> </a:t>
            </a:r>
            <a:r>
              <a:rPr spc="-30" dirty="0"/>
              <a:t>at </a:t>
            </a:r>
            <a:r>
              <a:rPr spc="-25" dirty="0"/>
              <a:t> </a:t>
            </a:r>
            <a:r>
              <a:rPr spc="-114" dirty="0"/>
              <a:t>each</a:t>
            </a:r>
            <a:r>
              <a:rPr spc="50" dirty="0"/>
              <a:t> </a:t>
            </a:r>
            <a:r>
              <a:rPr spc="-50" dirty="0"/>
              <a:t>site,</a:t>
            </a:r>
            <a:r>
              <a:rPr spc="55" dirty="0"/>
              <a:t> </a:t>
            </a:r>
            <a:r>
              <a:rPr spc="-65" dirty="0"/>
              <a:t>and</a:t>
            </a:r>
            <a:r>
              <a:rPr spc="50" dirty="0"/>
              <a:t> </a:t>
            </a:r>
            <a:r>
              <a:rPr spc="-30" dirty="0"/>
              <a:t>the</a:t>
            </a:r>
            <a:r>
              <a:rPr spc="65" dirty="0"/>
              <a:t> </a:t>
            </a:r>
            <a:r>
              <a:rPr spc="-55" dirty="0"/>
              <a:t>number</a:t>
            </a:r>
            <a:r>
              <a:rPr spc="60" dirty="0"/>
              <a:t> </a:t>
            </a:r>
            <a:r>
              <a:rPr spc="-65" dirty="0"/>
              <a:t>and</a:t>
            </a:r>
            <a:r>
              <a:rPr spc="50" dirty="0"/>
              <a:t> </a:t>
            </a:r>
            <a:r>
              <a:rPr spc="-75" dirty="0"/>
              <a:t>occurrence </a:t>
            </a:r>
            <a:r>
              <a:rPr spc="-570" dirty="0"/>
              <a:t> </a:t>
            </a:r>
            <a:r>
              <a:rPr spc="-5" dirty="0"/>
              <a:t>of</a:t>
            </a:r>
            <a:r>
              <a:rPr spc="65" dirty="0"/>
              <a:t> </a:t>
            </a:r>
            <a:r>
              <a:rPr spc="-114" dirty="0"/>
              <a:t>each</a:t>
            </a:r>
            <a:r>
              <a:rPr spc="60" dirty="0"/>
              <a:t> </a:t>
            </a:r>
            <a:r>
              <a:rPr dirty="0"/>
              <a:t>orbits</a:t>
            </a:r>
          </a:p>
          <a:p>
            <a:pPr marL="5507355" marR="27940" indent="-228600">
              <a:lnSpc>
                <a:spcPts val="2380"/>
              </a:lnSpc>
              <a:spcBef>
                <a:spcPts val="990"/>
              </a:spcBef>
              <a:buFont typeface="Arial MT"/>
              <a:buChar char="•"/>
              <a:tabLst>
                <a:tab pos="5506720" algn="l"/>
                <a:tab pos="5507355" algn="l"/>
              </a:tabLst>
            </a:pPr>
            <a:r>
              <a:rPr spc="-204" dirty="0"/>
              <a:t>We</a:t>
            </a:r>
            <a:r>
              <a:rPr spc="75" dirty="0"/>
              <a:t> </a:t>
            </a:r>
            <a:r>
              <a:rPr spc="-55" dirty="0"/>
              <a:t>created</a:t>
            </a:r>
            <a:r>
              <a:rPr spc="60" dirty="0"/>
              <a:t> </a:t>
            </a:r>
            <a:r>
              <a:rPr spc="-30" dirty="0"/>
              <a:t>landing</a:t>
            </a:r>
            <a:r>
              <a:rPr spc="55" dirty="0"/>
              <a:t> </a:t>
            </a:r>
            <a:r>
              <a:rPr spc="-55" dirty="0"/>
              <a:t>outcome</a:t>
            </a:r>
            <a:r>
              <a:rPr spc="45" dirty="0"/>
              <a:t> </a:t>
            </a:r>
            <a:r>
              <a:rPr spc="-45" dirty="0"/>
              <a:t>label</a:t>
            </a:r>
            <a:r>
              <a:rPr spc="55" dirty="0"/>
              <a:t> </a:t>
            </a:r>
            <a:r>
              <a:rPr spc="-25" dirty="0"/>
              <a:t>from </a:t>
            </a:r>
            <a:r>
              <a:rPr spc="-20" dirty="0"/>
              <a:t> </a:t>
            </a:r>
            <a:r>
              <a:rPr spc="-55" dirty="0"/>
              <a:t>outcome</a:t>
            </a:r>
            <a:r>
              <a:rPr spc="50" dirty="0"/>
              <a:t> </a:t>
            </a:r>
            <a:r>
              <a:rPr spc="-60" dirty="0"/>
              <a:t>column</a:t>
            </a:r>
            <a:r>
              <a:rPr spc="55" dirty="0"/>
              <a:t> </a:t>
            </a:r>
            <a:r>
              <a:rPr spc="-65" dirty="0"/>
              <a:t>and</a:t>
            </a:r>
            <a:r>
              <a:rPr spc="55" dirty="0"/>
              <a:t> </a:t>
            </a:r>
            <a:r>
              <a:rPr spc="-30" dirty="0"/>
              <a:t>exported</a:t>
            </a:r>
            <a:r>
              <a:rPr spc="65" dirty="0"/>
              <a:t> </a:t>
            </a:r>
            <a:r>
              <a:rPr spc="-30" dirty="0"/>
              <a:t>the</a:t>
            </a:r>
            <a:r>
              <a:rPr spc="75" dirty="0"/>
              <a:t> </a:t>
            </a:r>
            <a:r>
              <a:rPr spc="-50" dirty="0"/>
              <a:t>results </a:t>
            </a:r>
            <a:r>
              <a:rPr spc="-570" dirty="0"/>
              <a:t> </a:t>
            </a:r>
            <a:r>
              <a:rPr spc="40" dirty="0"/>
              <a:t>to</a:t>
            </a:r>
            <a:r>
              <a:rPr spc="70" dirty="0"/>
              <a:t> </a:t>
            </a:r>
            <a:r>
              <a:rPr spc="-114" dirty="0"/>
              <a:t>csv.</a:t>
            </a:r>
          </a:p>
          <a:p>
            <a:pPr marL="5507355" marR="84455" indent="-22860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5506720" algn="l"/>
                <a:tab pos="5507355" algn="l"/>
              </a:tabLst>
            </a:pPr>
            <a:r>
              <a:rPr spc="-140" dirty="0"/>
              <a:t>The</a:t>
            </a:r>
            <a:r>
              <a:rPr spc="60" dirty="0"/>
              <a:t> </a:t>
            </a:r>
            <a:r>
              <a:rPr spc="-10" dirty="0"/>
              <a:t>link</a:t>
            </a:r>
            <a:r>
              <a:rPr spc="50" dirty="0"/>
              <a:t> </a:t>
            </a:r>
            <a:r>
              <a:rPr spc="40" dirty="0"/>
              <a:t>to</a:t>
            </a:r>
            <a:r>
              <a:rPr spc="65" dirty="0"/>
              <a:t> </a:t>
            </a:r>
            <a:r>
              <a:rPr spc="-30" dirty="0"/>
              <a:t>the</a:t>
            </a:r>
            <a:r>
              <a:rPr spc="70" dirty="0"/>
              <a:t> </a:t>
            </a:r>
            <a:r>
              <a:rPr spc="-15" dirty="0"/>
              <a:t>notebook</a:t>
            </a:r>
            <a:r>
              <a:rPr spc="50" dirty="0"/>
              <a:t> </a:t>
            </a:r>
            <a:r>
              <a:rPr spc="-60" dirty="0"/>
              <a:t>is</a:t>
            </a:r>
            <a:endParaRPr spc="-60" dirty="0">
              <a:solidFill>
                <a:srgbClr val="1C7CDB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31330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14" dirty="0"/>
              <a:t>Data</a:t>
            </a:r>
            <a:r>
              <a:rPr sz="3700" spc="95" dirty="0"/>
              <a:t> </a:t>
            </a:r>
            <a:r>
              <a:rPr sz="3700" spc="-85" dirty="0"/>
              <a:t>Wrangling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511299"/>
            <a:ext cx="481647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4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56330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65" dirty="0"/>
              <a:t>EDA</a:t>
            </a:r>
            <a:r>
              <a:rPr sz="3700" spc="130" dirty="0"/>
              <a:t> </a:t>
            </a:r>
            <a:r>
              <a:rPr sz="3700" dirty="0"/>
              <a:t>with</a:t>
            </a:r>
            <a:r>
              <a:rPr sz="3700" spc="130" dirty="0"/>
              <a:t> </a:t>
            </a:r>
            <a:r>
              <a:rPr sz="3700" spc="-120" dirty="0"/>
              <a:t>Data</a:t>
            </a:r>
            <a:r>
              <a:rPr sz="3700" spc="125" dirty="0"/>
              <a:t> </a:t>
            </a:r>
            <a:r>
              <a:rPr sz="3700" spc="-75" dirty="0"/>
              <a:t>Visualization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6175247" y="4590034"/>
            <a:ext cx="520319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9527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381" y="3669791"/>
            <a:ext cx="5000244" cy="27576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495805"/>
            <a:ext cx="5189982" cy="29657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412493"/>
            <a:ext cx="9274175" cy="427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7937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3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 dirty="0">
              <a:latin typeface="Microsoft Sans Serif"/>
              <a:cs typeface="Microsoft Sans Serif"/>
            </a:endParaRPr>
          </a:p>
          <a:p>
            <a:pPr marL="241300" marR="170815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28359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65" dirty="0"/>
              <a:t>EDA</a:t>
            </a:r>
            <a:r>
              <a:rPr sz="3700" spc="105" dirty="0"/>
              <a:t> </a:t>
            </a:r>
            <a:r>
              <a:rPr sz="3700" dirty="0"/>
              <a:t>with</a:t>
            </a:r>
            <a:r>
              <a:rPr sz="3700" spc="95" dirty="0"/>
              <a:t> </a:t>
            </a:r>
            <a:r>
              <a:rPr sz="3700" spc="-325" dirty="0"/>
              <a:t>SQL</a:t>
            </a:r>
            <a:endParaRPr sz="3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22984"/>
            <a:ext cx="10274935" cy="4149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241300" marR="5270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241300" marR="80772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marR="255904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30"/>
              </a:spcBef>
              <a:buChar char="-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away</a:t>
            </a:r>
            <a:r>
              <a:rPr sz="18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13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73545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45" dirty="0"/>
              <a:t>Build</a:t>
            </a:r>
            <a:r>
              <a:rPr sz="3700" spc="130" dirty="0"/>
              <a:t> </a:t>
            </a:r>
            <a:r>
              <a:rPr sz="3700" spc="-175" dirty="0"/>
              <a:t>an</a:t>
            </a:r>
            <a:r>
              <a:rPr sz="3700" spc="114" dirty="0"/>
              <a:t> </a:t>
            </a:r>
            <a:r>
              <a:rPr sz="3700" spc="-80" dirty="0"/>
              <a:t>Interactive</a:t>
            </a:r>
            <a:r>
              <a:rPr sz="3700" spc="140" dirty="0"/>
              <a:t> </a:t>
            </a:r>
            <a:r>
              <a:rPr sz="3700" spc="-140" dirty="0"/>
              <a:t>Map</a:t>
            </a:r>
            <a:r>
              <a:rPr sz="3700" spc="120" dirty="0"/>
              <a:t> </a:t>
            </a:r>
            <a:r>
              <a:rPr sz="3700" dirty="0"/>
              <a:t>with</a:t>
            </a:r>
            <a:r>
              <a:rPr sz="3700" spc="125" dirty="0"/>
              <a:t> </a:t>
            </a:r>
            <a:r>
              <a:rPr sz="3700" spc="-90" dirty="0"/>
              <a:t>Folium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9980" y="1663658"/>
            <a:ext cx="9516745" cy="242374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1275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7145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45" dirty="0"/>
              <a:t>Build</a:t>
            </a:r>
            <a:r>
              <a:rPr sz="3700" spc="130" dirty="0"/>
              <a:t> </a:t>
            </a:r>
            <a:r>
              <a:rPr sz="3700" spc="-245" dirty="0"/>
              <a:t>a</a:t>
            </a:r>
            <a:r>
              <a:rPr sz="3700" spc="125" dirty="0"/>
              <a:t> </a:t>
            </a:r>
            <a:r>
              <a:rPr sz="3700" spc="-105" dirty="0"/>
              <a:t>Dashboard</a:t>
            </a:r>
            <a:r>
              <a:rPr sz="3700" spc="125" dirty="0"/>
              <a:t> </a:t>
            </a:r>
            <a:r>
              <a:rPr sz="3700" spc="5" dirty="0"/>
              <a:t>with</a:t>
            </a:r>
            <a:r>
              <a:rPr sz="3700" spc="125" dirty="0"/>
              <a:t> </a:t>
            </a:r>
            <a:r>
              <a:rPr sz="3700" spc="-50" dirty="0"/>
              <a:t>Plotly</a:t>
            </a:r>
            <a:r>
              <a:rPr sz="3700" spc="130" dirty="0"/>
              <a:t> </a:t>
            </a:r>
            <a:r>
              <a:rPr sz="3700" spc="-175" dirty="0"/>
              <a:t>Dash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841245"/>
            <a:ext cx="9442450" cy="343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187452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6291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3384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67544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85" dirty="0"/>
              <a:t>Predictive</a:t>
            </a:r>
            <a:r>
              <a:rPr sz="3700" spc="120" dirty="0"/>
              <a:t> </a:t>
            </a:r>
            <a:r>
              <a:rPr sz="3700" spc="-130" dirty="0"/>
              <a:t>Analysis</a:t>
            </a:r>
            <a:r>
              <a:rPr sz="3700" spc="125" dirty="0"/>
              <a:t> </a:t>
            </a:r>
            <a:r>
              <a:rPr sz="3700" spc="-120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370"/>
            <a:ext cx="5124450" cy="156527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65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7673" y="6080252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863" y="2073148"/>
            <a:ext cx="104063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60274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0" dirty="0"/>
              <a:t>Flight</a:t>
            </a:r>
            <a:r>
              <a:rPr sz="3700" spc="114" dirty="0"/>
              <a:t> </a:t>
            </a:r>
            <a:r>
              <a:rPr sz="3700" spc="-114" dirty="0"/>
              <a:t>Number</a:t>
            </a:r>
            <a:r>
              <a:rPr sz="3700" spc="125" dirty="0"/>
              <a:t> </a:t>
            </a:r>
            <a:r>
              <a:rPr sz="3700" spc="-180" dirty="0"/>
              <a:t>vs.</a:t>
            </a:r>
            <a:r>
              <a:rPr sz="3700" spc="120" dirty="0"/>
              <a:t> </a:t>
            </a:r>
            <a:r>
              <a:rPr sz="3700" spc="-155" dirty="0"/>
              <a:t>Launch</a:t>
            </a:r>
            <a:r>
              <a:rPr sz="3700" spc="95" dirty="0"/>
              <a:t> </a:t>
            </a:r>
            <a:r>
              <a:rPr sz="3700" spc="-125" dirty="0"/>
              <a:t>Site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4273"/>
            <a:ext cx="9676638" cy="25046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740" y="1368297"/>
            <a:ext cx="2029460" cy="95186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0"/>
              </a:spcBef>
            </a:pPr>
            <a:r>
              <a:rPr sz="3200" spc="-130" dirty="0"/>
              <a:t>Payload</a:t>
            </a:r>
            <a:r>
              <a:rPr sz="3200" spc="85" dirty="0"/>
              <a:t> </a:t>
            </a:r>
            <a:r>
              <a:rPr sz="3200" spc="-160" dirty="0"/>
              <a:t>vs. </a:t>
            </a:r>
            <a:r>
              <a:rPr sz="3200" spc="-835" dirty="0"/>
              <a:t> </a:t>
            </a:r>
            <a:r>
              <a:rPr sz="3200" spc="-135" dirty="0"/>
              <a:t>Launch</a:t>
            </a:r>
            <a:r>
              <a:rPr sz="3200" spc="30" dirty="0"/>
              <a:t> </a:t>
            </a:r>
            <a:r>
              <a:rPr sz="3200" spc="-110" dirty="0"/>
              <a:t>Site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317803" y="766063"/>
            <a:ext cx="40640" cy="5411470"/>
          </a:xfrm>
          <a:custGeom>
            <a:avLst/>
            <a:gdLst/>
            <a:ahLst/>
            <a:cxnLst/>
            <a:rect l="l" t="t" r="r" b="b"/>
            <a:pathLst>
              <a:path w="40639" h="5411470">
                <a:moveTo>
                  <a:pt x="20219" y="-20574"/>
                </a:moveTo>
                <a:lnTo>
                  <a:pt x="20219" y="5432018"/>
                </a:lnTo>
              </a:path>
            </a:pathLst>
          </a:custGeom>
          <a:ln w="8158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8808" y="3179826"/>
            <a:ext cx="6778762" cy="23731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928" y="1195220"/>
            <a:ext cx="6534150" cy="15814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69573" y="6463538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56" y="6080252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1951024"/>
            <a:ext cx="2543175" cy="310515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14649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70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376" y="547878"/>
            <a:ext cx="5387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Success</a:t>
            </a:r>
            <a:r>
              <a:rPr spc="114" dirty="0"/>
              <a:t> </a:t>
            </a:r>
            <a:r>
              <a:rPr spc="-210" dirty="0"/>
              <a:t>Rate</a:t>
            </a:r>
            <a:r>
              <a:rPr spc="114" dirty="0"/>
              <a:t> </a:t>
            </a:r>
            <a:r>
              <a:rPr spc="-175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00" dirty="0"/>
              <a:t> </a:t>
            </a:r>
            <a:r>
              <a:rPr spc="-18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376" y="1764792"/>
            <a:ext cx="3552190" cy="12668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665" marR="5080" indent="-228600">
              <a:lnSpc>
                <a:spcPct val="90000"/>
              </a:lnSpc>
              <a:spcBef>
                <a:spcPts val="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latin typeface="Microsoft Sans Serif"/>
                <a:cs typeface="Microsoft Sans Serif"/>
              </a:rPr>
              <a:t>From </a:t>
            </a:r>
            <a:r>
              <a:rPr sz="2200" spc="-30" dirty="0">
                <a:latin typeface="Microsoft Sans Serif"/>
                <a:cs typeface="Microsoft Sans Serif"/>
              </a:rPr>
              <a:t>the </a:t>
            </a:r>
            <a:r>
              <a:rPr sz="2200" spc="5" dirty="0">
                <a:latin typeface="Microsoft Sans Serif"/>
                <a:cs typeface="Microsoft Sans Serif"/>
              </a:rPr>
              <a:t>plot, </a:t>
            </a:r>
            <a:r>
              <a:rPr sz="2200" spc="-90" dirty="0">
                <a:latin typeface="Microsoft Sans Serif"/>
                <a:cs typeface="Microsoft Sans Serif"/>
              </a:rPr>
              <a:t>we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see </a:t>
            </a:r>
            <a:r>
              <a:rPr sz="2200" spc="-1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tha</a:t>
            </a:r>
            <a:r>
              <a:rPr sz="2200" dirty="0">
                <a:latin typeface="Microsoft Sans Serif"/>
                <a:cs typeface="Microsoft Sans Serif"/>
              </a:rPr>
              <a:t>t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0" dirty="0">
                <a:latin typeface="Microsoft Sans Serif"/>
                <a:cs typeface="Microsoft Sans Serif"/>
              </a:rPr>
              <a:t>ES</a:t>
            </a:r>
            <a:r>
              <a:rPr sz="2200" spc="-5" dirty="0">
                <a:latin typeface="Microsoft Sans Serif"/>
                <a:cs typeface="Microsoft Sans Serif"/>
              </a:rPr>
              <a:t>-</a:t>
            </a:r>
            <a:r>
              <a:rPr sz="2200" spc="-105" dirty="0">
                <a:latin typeface="Microsoft Sans Serif"/>
                <a:cs typeface="Microsoft Sans Serif"/>
              </a:rPr>
              <a:t>L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-110" dirty="0">
                <a:latin typeface="Microsoft Sans Serif"/>
                <a:cs typeface="Microsoft Sans Serif"/>
              </a:rPr>
              <a:t>,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229" dirty="0">
                <a:latin typeface="Microsoft Sans Serif"/>
                <a:cs typeface="Microsoft Sans Serif"/>
              </a:rPr>
              <a:t>GEO,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HEO,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SSO,  VLEO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most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1717"/>
            <a:ext cx="1014730" cy="2017395"/>
          </a:xfrm>
          <a:custGeom>
            <a:avLst/>
            <a:gdLst/>
            <a:ahLst/>
            <a:cxnLst/>
            <a:rect l="l" t="t" r="r" b="b"/>
            <a:pathLst>
              <a:path w="1014730" h="2017395">
                <a:moveTo>
                  <a:pt x="1014222" y="1008507"/>
                </a:moveTo>
                <a:lnTo>
                  <a:pt x="0" y="0"/>
                </a:lnTo>
                <a:lnTo>
                  <a:pt x="0" y="2017014"/>
                </a:lnTo>
                <a:lnTo>
                  <a:pt x="488657" y="1531099"/>
                </a:lnTo>
                <a:lnTo>
                  <a:pt x="670699" y="1713128"/>
                </a:lnTo>
                <a:lnTo>
                  <a:pt x="1014056" y="1369783"/>
                </a:lnTo>
                <a:lnTo>
                  <a:pt x="832980" y="1188720"/>
                </a:lnTo>
                <a:lnTo>
                  <a:pt x="1014222" y="1008507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362" y="2274529"/>
            <a:ext cx="6484447" cy="337878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8926" y="0"/>
            <a:ext cx="973455" cy="1935480"/>
          </a:xfrm>
          <a:custGeom>
            <a:avLst/>
            <a:gdLst/>
            <a:ahLst/>
            <a:cxnLst/>
            <a:rect l="l" t="t" r="r" b="b"/>
            <a:pathLst>
              <a:path w="973454" h="1935480">
                <a:moveTo>
                  <a:pt x="973074" y="0"/>
                </a:moveTo>
                <a:lnTo>
                  <a:pt x="0" y="967740"/>
                </a:lnTo>
                <a:lnTo>
                  <a:pt x="177546" y="1144333"/>
                </a:lnTo>
                <a:lnTo>
                  <a:pt x="381" y="1321562"/>
                </a:lnTo>
                <a:lnTo>
                  <a:pt x="348996" y="1670177"/>
                </a:lnTo>
                <a:lnTo>
                  <a:pt x="527189" y="1492046"/>
                </a:lnTo>
                <a:lnTo>
                  <a:pt x="973074" y="1935480"/>
                </a:lnTo>
                <a:lnTo>
                  <a:pt x="973074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9573" y="6463538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2085593"/>
            <a:ext cx="1021524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58248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0" dirty="0"/>
              <a:t>Flight</a:t>
            </a:r>
            <a:r>
              <a:rPr sz="3700" spc="120" dirty="0"/>
              <a:t> </a:t>
            </a:r>
            <a:r>
              <a:rPr sz="3700" spc="-114" dirty="0"/>
              <a:t>Number</a:t>
            </a:r>
            <a:r>
              <a:rPr sz="3700" spc="130" dirty="0"/>
              <a:t> </a:t>
            </a:r>
            <a:r>
              <a:rPr sz="3700" spc="-180" dirty="0"/>
              <a:t>vs.</a:t>
            </a:r>
            <a:r>
              <a:rPr sz="3700" spc="125" dirty="0"/>
              <a:t> </a:t>
            </a:r>
            <a:r>
              <a:rPr sz="3700" spc="-10" dirty="0"/>
              <a:t>Orbit</a:t>
            </a:r>
            <a:r>
              <a:rPr sz="3700" spc="130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890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2073148"/>
            <a:ext cx="100076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45339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40" dirty="0"/>
              <a:t>Payload</a:t>
            </a:r>
            <a:r>
              <a:rPr sz="3700" spc="120" dirty="0"/>
              <a:t> </a:t>
            </a:r>
            <a:r>
              <a:rPr sz="3700" spc="-180" dirty="0"/>
              <a:t>vs.</a:t>
            </a:r>
            <a:r>
              <a:rPr sz="3700" spc="114" dirty="0"/>
              <a:t> </a:t>
            </a:r>
            <a:r>
              <a:rPr sz="3700" spc="-10" dirty="0"/>
              <a:t>Orbit</a:t>
            </a:r>
            <a:r>
              <a:rPr sz="3700" spc="125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810" y="3429000"/>
            <a:ext cx="9082278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376" y="547878"/>
            <a:ext cx="5644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20" dirty="0"/>
              <a:t> </a:t>
            </a:r>
            <a:r>
              <a:rPr spc="-240" dirty="0"/>
              <a:t>Success</a:t>
            </a:r>
            <a:r>
              <a:rPr spc="120" dirty="0"/>
              <a:t> </a:t>
            </a:r>
            <a:r>
              <a:rPr spc="-150" dirty="0"/>
              <a:t>Yearly</a:t>
            </a:r>
            <a:r>
              <a:rPr spc="120" dirty="0"/>
              <a:t> </a:t>
            </a:r>
            <a:r>
              <a:rPr spc="-130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376" y="1764792"/>
            <a:ext cx="3275329" cy="12668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665" marR="5080" indent="-228600">
              <a:lnSpc>
                <a:spcPct val="90000"/>
              </a:lnSpc>
              <a:spcBef>
                <a:spcPts val="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latin typeface="Microsoft Sans Serif"/>
                <a:cs typeface="Microsoft Sans Serif"/>
              </a:rPr>
              <a:t>From </a:t>
            </a:r>
            <a:r>
              <a:rPr sz="2200" spc="-30" dirty="0">
                <a:latin typeface="Microsoft Sans Serif"/>
                <a:cs typeface="Microsoft Sans Serif"/>
              </a:rPr>
              <a:t>the </a:t>
            </a:r>
            <a:r>
              <a:rPr sz="2200" spc="5" dirty="0">
                <a:latin typeface="Microsoft Sans Serif"/>
                <a:cs typeface="Microsoft Sans Serif"/>
              </a:rPr>
              <a:t>plot, </a:t>
            </a:r>
            <a:r>
              <a:rPr sz="2200" spc="-90" dirty="0">
                <a:latin typeface="Microsoft Sans Serif"/>
                <a:cs typeface="Microsoft Sans Serif"/>
              </a:rPr>
              <a:t>we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 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observe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that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rate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since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2013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kept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 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increasing</a:t>
            </a:r>
            <a:r>
              <a:rPr sz="2200" spc="40" dirty="0">
                <a:latin typeface="Microsoft Sans Serif"/>
                <a:cs typeface="Microsoft Sans Serif"/>
              </a:rPr>
              <a:t> till</a:t>
            </a:r>
            <a:r>
              <a:rPr sz="2200" spc="60" dirty="0">
                <a:latin typeface="Microsoft Sans Serif"/>
                <a:cs typeface="Microsoft Sans Serif"/>
              </a:rPr>
              <a:t> 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1717"/>
            <a:ext cx="1014730" cy="2017395"/>
          </a:xfrm>
          <a:custGeom>
            <a:avLst/>
            <a:gdLst/>
            <a:ahLst/>
            <a:cxnLst/>
            <a:rect l="l" t="t" r="r" b="b"/>
            <a:pathLst>
              <a:path w="1014730" h="2017395">
                <a:moveTo>
                  <a:pt x="1014222" y="1008507"/>
                </a:moveTo>
                <a:lnTo>
                  <a:pt x="0" y="0"/>
                </a:lnTo>
                <a:lnTo>
                  <a:pt x="0" y="2017014"/>
                </a:lnTo>
                <a:lnTo>
                  <a:pt x="488657" y="1531099"/>
                </a:lnTo>
                <a:lnTo>
                  <a:pt x="670699" y="1713128"/>
                </a:lnTo>
                <a:lnTo>
                  <a:pt x="1014056" y="1369783"/>
                </a:lnTo>
                <a:lnTo>
                  <a:pt x="832980" y="1188720"/>
                </a:lnTo>
                <a:lnTo>
                  <a:pt x="1014222" y="1008507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8926" y="0"/>
            <a:ext cx="973455" cy="1935480"/>
          </a:xfrm>
          <a:custGeom>
            <a:avLst/>
            <a:gdLst/>
            <a:ahLst/>
            <a:cxnLst/>
            <a:rect l="l" t="t" r="r" b="b"/>
            <a:pathLst>
              <a:path w="973454" h="1935480">
                <a:moveTo>
                  <a:pt x="973074" y="0"/>
                </a:moveTo>
                <a:lnTo>
                  <a:pt x="0" y="967740"/>
                </a:lnTo>
                <a:lnTo>
                  <a:pt x="177546" y="1144333"/>
                </a:lnTo>
                <a:lnTo>
                  <a:pt x="381" y="1321562"/>
                </a:lnTo>
                <a:lnTo>
                  <a:pt x="348996" y="1670177"/>
                </a:lnTo>
                <a:lnTo>
                  <a:pt x="527189" y="1492046"/>
                </a:lnTo>
                <a:lnTo>
                  <a:pt x="973074" y="1935480"/>
                </a:lnTo>
                <a:lnTo>
                  <a:pt x="973074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992" y="2000814"/>
            <a:ext cx="6198958" cy="35000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4392" y="6463538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376" y="566166"/>
            <a:ext cx="44900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/>
              <a:t>All</a:t>
            </a:r>
            <a:r>
              <a:rPr sz="3700" spc="114" dirty="0"/>
              <a:t> </a:t>
            </a:r>
            <a:r>
              <a:rPr sz="3700" spc="-160" dirty="0"/>
              <a:t>Launch</a:t>
            </a:r>
            <a:r>
              <a:rPr sz="3700" spc="120" dirty="0"/>
              <a:t> </a:t>
            </a:r>
            <a:r>
              <a:rPr sz="3700" spc="-130" dirty="0"/>
              <a:t>Site</a:t>
            </a:r>
            <a:r>
              <a:rPr sz="3700" spc="114" dirty="0"/>
              <a:t> </a:t>
            </a:r>
            <a:r>
              <a:rPr sz="3700" spc="-225" dirty="0"/>
              <a:t>Names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2376" y="1764792"/>
            <a:ext cx="3835400" cy="12668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665" marR="5080" indent="-228600">
              <a:lnSpc>
                <a:spcPct val="90000"/>
              </a:lnSpc>
              <a:spcBef>
                <a:spcPts val="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latin typeface="Microsoft Sans Serif"/>
                <a:cs typeface="Microsoft Sans Serif"/>
              </a:rPr>
              <a:t>We</a:t>
            </a:r>
            <a:r>
              <a:rPr sz="2200" spc="-20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used </a:t>
            </a:r>
            <a:r>
              <a:rPr sz="2200" spc="-30" dirty="0">
                <a:latin typeface="Microsoft Sans Serif"/>
                <a:cs typeface="Microsoft Sans Serif"/>
              </a:rPr>
              <a:t>the </a:t>
            </a:r>
            <a:r>
              <a:rPr sz="2200" spc="-85" dirty="0">
                <a:latin typeface="Microsoft Sans Serif"/>
                <a:cs typeface="Microsoft Sans Serif"/>
              </a:rPr>
              <a:t>key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word 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b="1" spc="-100" dirty="0">
                <a:latin typeface="Arial"/>
                <a:cs typeface="Arial"/>
              </a:rPr>
              <a:t>D</a:t>
            </a:r>
            <a:r>
              <a:rPr sz="2200" b="1" spc="-120" dirty="0">
                <a:latin typeface="Arial"/>
                <a:cs typeface="Arial"/>
              </a:rPr>
              <a:t>I</a:t>
            </a:r>
            <a:r>
              <a:rPr sz="2200" b="1" spc="-320" dirty="0">
                <a:latin typeface="Arial"/>
                <a:cs typeface="Arial"/>
              </a:rPr>
              <a:t>S</a:t>
            </a:r>
            <a:r>
              <a:rPr sz="2200" b="1" spc="-265" dirty="0">
                <a:latin typeface="Arial"/>
                <a:cs typeface="Arial"/>
              </a:rPr>
              <a:t>T</a:t>
            </a:r>
            <a:r>
              <a:rPr sz="2200" b="1" spc="-120" dirty="0">
                <a:latin typeface="Arial"/>
                <a:cs typeface="Arial"/>
              </a:rPr>
              <a:t>I</a:t>
            </a:r>
            <a:r>
              <a:rPr sz="2200" b="1" spc="-180" dirty="0">
                <a:latin typeface="Arial"/>
                <a:cs typeface="Arial"/>
              </a:rPr>
              <a:t>N</a:t>
            </a:r>
            <a:r>
              <a:rPr sz="2200" b="1" spc="-330" dirty="0">
                <a:latin typeface="Arial"/>
                <a:cs typeface="Arial"/>
              </a:rPr>
              <a:t>C</a:t>
            </a:r>
            <a:r>
              <a:rPr sz="2200" b="1" spc="-245" dirty="0">
                <a:latin typeface="Arial"/>
                <a:cs typeface="Arial"/>
              </a:rPr>
              <a:t>T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t</a:t>
            </a:r>
            <a:r>
              <a:rPr sz="2200" spc="60" dirty="0">
                <a:latin typeface="Microsoft Sans Serif"/>
                <a:cs typeface="Microsoft Sans Serif"/>
              </a:rPr>
              <a:t>o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show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uniq</a:t>
            </a:r>
            <a:r>
              <a:rPr sz="2200" spc="-45" dirty="0">
                <a:latin typeface="Microsoft Sans Serif"/>
                <a:cs typeface="Microsoft Sans Serif"/>
              </a:rPr>
              <a:t>u</a:t>
            </a:r>
            <a:r>
              <a:rPr sz="2200" spc="-80" dirty="0">
                <a:latin typeface="Microsoft Sans Serif"/>
                <a:cs typeface="Microsoft Sans Serif"/>
              </a:rPr>
              <a:t>e 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sites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from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150" dirty="0">
                <a:latin typeface="Microsoft Sans Serif"/>
                <a:cs typeface="Microsoft Sans Serif"/>
              </a:rPr>
              <a:t>SpaceX </a:t>
            </a:r>
            <a:r>
              <a:rPr sz="2200" spc="-14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1717"/>
            <a:ext cx="1014730" cy="2017395"/>
          </a:xfrm>
          <a:custGeom>
            <a:avLst/>
            <a:gdLst/>
            <a:ahLst/>
            <a:cxnLst/>
            <a:rect l="l" t="t" r="r" b="b"/>
            <a:pathLst>
              <a:path w="1014730" h="2017395">
                <a:moveTo>
                  <a:pt x="1014222" y="1008507"/>
                </a:moveTo>
                <a:lnTo>
                  <a:pt x="0" y="0"/>
                </a:lnTo>
                <a:lnTo>
                  <a:pt x="0" y="2017014"/>
                </a:lnTo>
                <a:lnTo>
                  <a:pt x="488657" y="1531099"/>
                </a:lnTo>
                <a:lnTo>
                  <a:pt x="670699" y="1713128"/>
                </a:lnTo>
                <a:lnTo>
                  <a:pt x="1014056" y="1369783"/>
                </a:lnTo>
                <a:lnTo>
                  <a:pt x="832980" y="1188720"/>
                </a:lnTo>
                <a:lnTo>
                  <a:pt x="1014222" y="1008507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4246" y="2326865"/>
            <a:ext cx="6194624" cy="328593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8926" y="0"/>
            <a:ext cx="973455" cy="1935480"/>
          </a:xfrm>
          <a:custGeom>
            <a:avLst/>
            <a:gdLst/>
            <a:ahLst/>
            <a:cxnLst/>
            <a:rect l="l" t="t" r="r" b="b"/>
            <a:pathLst>
              <a:path w="973454" h="1935480">
                <a:moveTo>
                  <a:pt x="973074" y="0"/>
                </a:moveTo>
                <a:lnTo>
                  <a:pt x="0" y="967740"/>
                </a:lnTo>
                <a:lnTo>
                  <a:pt x="177546" y="1144333"/>
                </a:lnTo>
                <a:lnTo>
                  <a:pt x="381" y="1321562"/>
                </a:lnTo>
                <a:lnTo>
                  <a:pt x="348996" y="1670177"/>
                </a:lnTo>
                <a:lnTo>
                  <a:pt x="527189" y="1492046"/>
                </a:lnTo>
                <a:lnTo>
                  <a:pt x="973074" y="1935480"/>
                </a:lnTo>
                <a:lnTo>
                  <a:pt x="973074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4392" y="6463538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4919726"/>
            <a:ext cx="9382125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72656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/>
              <a:t>Launch</a:t>
            </a:r>
            <a:r>
              <a:rPr sz="3700" spc="120" dirty="0"/>
              <a:t> </a:t>
            </a:r>
            <a:r>
              <a:rPr sz="3700" spc="-125" dirty="0"/>
              <a:t>Site</a:t>
            </a:r>
            <a:r>
              <a:rPr sz="3700" spc="130" dirty="0"/>
              <a:t> </a:t>
            </a:r>
            <a:r>
              <a:rPr sz="3700" spc="-225" dirty="0"/>
              <a:t>Names</a:t>
            </a:r>
            <a:r>
              <a:rPr sz="3700" spc="110" dirty="0"/>
              <a:t> </a:t>
            </a:r>
            <a:r>
              <a:rPr sz="3700" spc="-95" dirty="0"/>
              <a:t>Begin</a:t>
            </a:r>
            <a:r>
              <a:rPr sz="3700" spc="130" dirty="0"/>
              <a:t> </a:t>
            </a:r>
            <a:r>
              <a:rPr sz="3700" dirty="0"/>
              <a:t>with</a:t>
            </a:r>
            <a:r>
              <a:rPr sz="3700" spc="125" dirty="0"/>
              <a:t> </a:t>
            </a:r>
            <a:r>
              <a:rPr sz="3700" spc="-240" dirty="0"/>
              <a:t>'CCA'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1626107"/>
            <a:ext cx="10028682" cy="2907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841245"/>
            <a:ext cx="90531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38862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95" dirty="0"/>
              <a:t>Total</a:t>
            </a:r>
            <a:r>
              <a:rPr sz="3700" spc="90" dirty="0"/>
              <a:t> </a:t>
            </a:r>
            <a:r>
              <a:rPr sz="3700" spc="-140" dirty="0"/>
              <a:t>Payload</a:t>
            </a:r>
            <a:r>
              <a:rPr sz="3700" spc="110" dirty="0"/>
              <a:t> </a:t>
            </a:r>
            <a:r>
              <a:rPr sz="3700" spc="-225" dirty="0"/>
              <a:t>Mass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3116"/>
            <a:ext cx="7415022" cy="29420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709" y="580897"/>
            <a:ext cx="2755900" cy="160528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45"/>
              </a:spcBef>
            </a:pPr>
            <a:r>
              <a:rPr sz="3700" spc="-125" dirty="0"/>
              <a:t>Average </a:t>
            </a:r>
            <a:r>
              <a:rPr sz="3700" spc="-120" dirty="0"/>
              <a:t> </a:t>
            </a:r>
            <a:r>
              <a:rPr sz="3700" spc="-140" dirty="0"/>
              <a:t>Payload</a:t>
            </a:r>
            <a:r>
              <a:rPr sz="3700" spc="55" dirty="0"/>
              <a:t> </a:t>
            </a:r>
            <a:r>
              <a:rPr sz="3700" spc="-225" dirty="0"/>
              <a:t>Mass </a:t>
            </a:r>
            <a:r>
              <a:rPr sz="3700" spc="-969" dirty="0"/>
              <a:t> </a:t>
            </a:r>
            <a:r>
              <a:rPr sz="3700" spc="-65" dirty="0"/>
              <a:t>by</a:t>
            </a:r>
            <a:r>
              <a:rPr sz="3700" spc="114" dirty="0"/>
              <a:t> </a:t>
            </a:r>
            <a:r>
              <a:rPr sz="3700" spc="-60" dirty="0"/>
              <a:t>F9</a:t>
            </a:r>
            <a:r>
              <a:rPr sz="3700" spc="110" dirty="0"/>
              <a:t> </a:t>
            </a:r>
            <a:r>
              <a:rPr sz="3700" spc="15" dirty="0"/>
              <a:t>v1.1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7709" y="2425954"/>
            <a:ext cx="3178810" cy="115316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9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calculat</a:t>
            </a:r>
            <a:r>
              <a:rPr sz="2000" spc="-75" dirty="0">
                <a:latin typeface="Microsoft Sans Serif"/>
                <a:cs typeface="Microsoft Sans Serif"/>
              </a:rPr>
              <a:t>e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average 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 </a:t>
            </a:r>
            <a:r>
              <a:rPr sz="2000" spc="-40" dirty="0">
                <a:latin typeface="Microsoft Sans Serif"/>
                <a:cs typeface="Microsoft Sans Serif"/>
              </a:rPr>
              <a:t>by 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version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F9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v1.1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1204" y="514362"/>
              <a:ext cx="6701028" cy="58559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4068" y="558165"/>
              <a:ext cx="6584950" cy="5739765"/>
            </a:xfrm>
            <a:custGeom>
              <a:avLst/>
              <a:gdLst/>
              <a:ahLst/>
              <a:cxnLst/>
              <a:rect l="l" t="t" r="r" b="b"/>
              <a:pathLst>
                <a:path w="6584950" h="5739765">
                  <a:moveTo>
                    <a:pt x="6584442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4442" y="5739384"/>
                  </a:lnTo>
                  <a:lnTo>
                    <a:pt x="65844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4068" y="558165"/>
              <a:ext cx="6584950" cy="5739765"/>
            </a:xfrm>
            <a:custGeom>
              <a:avLst/>
              <a:gdLst/>
              <a:ahLst/>
              <a:cxnLst/>
              <a:rect l="l" t="t" r="r" b="b"/>
              <a:pathLst>
                <a:path w="6584950" h="5739765">
                  <a:moveTo>
                    <a:pt x="0" y="5739384"/>
                  </a:moveTo>
                  <a:lnTo>
                    <a:pt x="6584442" y="5739384"/>
                  </a:lnTo>
                  <a:lnTo>
                    <a:pt x="6584442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906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8182"/>
              <a:ext cx="6019800" cy="24185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69573" y="6463538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376" y="547878"/>
            <a:ext cx="735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</a:t>
            </a:r>
            <a:r>
              <a:rPr spc="120" dirty="0"/>
              <a:t> </a:t>
            </a:r>
            <a:r>
              <a:rPr spc="-175" dirty="0"/>
              <a:t>Successful</a:t>
            </a:r>
            <a:r>
              <a:rPr spc="125" dirty="0"/>
              <a:t> </a:t>
            </a:r>
            <a:r>
              <a:rPr spc="-114" dirty="0"/>
              <a:t>Ground</a:t>
            </a:r>
            <a:r>
              <a:rPr spc="125" dirty="0"/>
              <a:t> </a:t>
            </a:r>
            <a:r>
              <a:rPr spc="-75" dirty="0"/>
              <a:t>Landing</a:t>
            </a:r>
            <a:r>
              <a:rPr spc="125" dirty="0"/>
              <a:t> </a:t>
            </a:r>
            <a:r>
              <a:rPr spc="-10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976" y="1774952"/>
            <a:ext cx="3734435" cy="10407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66065" marR="30480" indent="-228600">
              <a:lnSpc>
                <a:spcPct val="90000"/>
              </a:lnSpc>
              <a:spcBef>
                <a:spcPts val="315"/>
              </a:spcBef>
              <a:buFont typeface="Arial MT"/>
              <a:buChar char="•"/>
              <a:tabLst>
                <a:tab pos="266065" algn="l"/>
                <a:tab pos="266700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observed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</a:t>
            </a:r>
            <a:r>
              <a:rPr sz="1800" spc="-30" dirty="0">
                <a:latin typeface="Microsoft Sans Serif"/>
                <a:cs typeface="Microsoft Sans Serif"/>
              </a:rPr>
              <a:t>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dates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ground </a:t>
            </a:r>
            <a:r>
              <a:rPr sz="1800" spc="-35" dirty="0">
                <a:latin typeface="Microsoft Sans Serif"/>
                <a:cs typeface="Microsoft Sans Serif"/>
              </a:rPr>
              <a:t>pad </a:t>
            </a:r>
            <a:r>
              <a:rPr sz="1800" spc="-95" dirty="0">
                <a:latin typeface="Microsoft Sans Serif"/>
                <a:cs typeface="Microsoft Sans Serif"/>
              </a:rPr>
              <a:t>was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22</a:t>
            </a:r>
            <a:r>
              <a:rPr sz="1800" spc="44" baseline="25462" dirty="0">
                <a:latin typeface="Microsoft Sans Serif"/>
                <a:cs typeface="Microsoft Sans Serif"/>
              </a:rPr>
              <a:t>nd</a:t>
            </a:r>
            <a:r>
              <a:rPr sz="1800" spc="52" baseline="25462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December 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1717"/>
            <a:ext cx="1014730" cy="2017395"/>
          </a:xfrm>
          <a:custGeom>
            <a:avLst/>
            <a:gdLst/>
            <a:ahLst/>
            <a:cxnLst/>
            <a:rect l="l" t="t" r="r" b="b"/>
            <a:pathLst>
              <a:path w="1014730" h="2017395">
                <a:moveTo>
                  <a:pt x="1014222" y="1008507"/>
                </a:moveTo>
                <a:lnTo>
                  <a:pt x="0" y="0"/>
                </a:lnTo>
                <a:lnTo>
                  <a:pt x="0" y="2017014"/>
                </a:lnTo>
                <a:lnTo>
                  <a:pt x="488657" y="1531099"/>
                </a:lnTo>
                <a:lnTo>
                  <a:pt x="670699" y="1713128"/>
                </a:lnTo>
                <a:lnTo>
                  <a:pt x="1014056" y="1369783"/>
                </a:lnTo>
                <a:lnTo>
                  <a:pt x="832980" y="1188720"/>
                </a:lnTo>
                <a:lnTo>
                  <a:pt x="1014222" y="1008507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8342" y="2820963"/>
            <a:ext cx="6230529" cy="207705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8926" y="0"/>
            <a:ext cx="973455" cy="1935480"/>
          </a:xfrm>
          <a:custGeom>
            <a:avLst/>
            <a:gdLst/>
            <a:ahLst/>
            <a:cxnLst/>
            <a:rect l="l" t="t" r="r" b="b"/>
            <a:pathLst>
              <a:path w="973454" h="1935480">
                <a:moveTo>
                  <a:pt x="973074" y="0"/>
                </a:moveTo>
                <a:lnTo>
                  <a:pt x="0" y="967740"/>
                </a:lnTo>
                <a:lnTo>
                  <a:pt x="177546" y="1144333"/>
                </a:lnTo>
                <a:lnTo>
                  <a:pt x="381" y="1321562"/>
                </a:lnTo>
                <a:lnTo>
                  <a:pt x="348996" y="1670177"/>
                </a:lnTo>
                <a:lnTo>
                  <a:pt x="527189" y="1492046"/>
                </a:lnTo>
                <a:lnTo>
                  <a:pt x="973074" y="1935480"/>
                </a:lnTo>
                <a:lnTo>
                  <a:pt x="973074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9573" y="6463538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336" y="972819"/>
            <a:ext cx="697865" cy="697865"/>
          </a:xfrm>
          <a:custGeom>
            <a:avLst/>
            <a:gdLst/>
            <a:ahLst/>
            <a:cxnLst/>
            <a:rect l="l" t="t" r="r" b="b"/>
            <a:pathLst>
              <a:path w="697865" h="697864">
                <a:moveTo>
                  <a:pt x="348691" y="0"/>
                </a:moveTo>
                <a:lnTo>
                  <a:pt x="0" y="348741"/>
                </a:lnTo>
                <a:lnTo>
                  <a:pt x="348691" y="697356"/>
                </a:lnTo>
                <a:lnTo>
                  <a:pt x="697369" y="348741"/>
                </a:lnTo>
                <a:lnTo>
                  <a:pt x="348691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73455" cy="1935480"/>
          </a:xfrm>
          <a:custGeom>
            <a:avLst/>
            <a:gdLst/>
            <a:ahLst/>
            <a:cxnLst/>
            <a:rect l="l" t="t" r="r" b="b"/>
            <a:pathLst>
              <a:path w="973455" h="1935480">
                <a:moveTo>
                  <a:pt x="0" y="0"/>
                </a:moveTo>
                <a:lnTo>
                  <a:pt x="0" y="1935479"/>
                </a:lnTo>
                <a:lnTo>
                  <a:pt x="973074" y="967739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175" dirty="0"/>
              <a:t>Successful</a:t>
            </a:r>
            <a:r>
              <a:rPr spc="140" dirty="0"/>
              <a:t> </a:t>
            </a:r>
            <a:r>
              <a:rPr spc="-80" dirty="0"/>
              <a:t>Drone</a:t>
            </a:r>
            <a:r>
              <a:rPr spc="140" dirty="0"/>
              <a:t> </a:t>
            </a:r>
            <a:r>
              <a:rPr spc="-135" dirty="0"/>
              <a:t>Ship</a:t>
            </a:r>
            <a:r>
              <a:rPr spc="135" dirty="0"/>
              <a:t> </a:t>
            </a:r>
            <a:r>
              <a:rPr spc="-75" dirty="0"/>
              <a:t>Landing</a:t>
            </a:r>
            <a:r>
              <a:rPr spc="14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140" dirty="0"/>
              <a:t>Payload</a:t>
            </a:r>
            <a:r>
              <a:rPr spc="140" dirty="0"/>
              <a:t> </a:t>
            </a:r>
            <a:r>
              <a:rPr spc="-90" dirty="0"/>
              <a:t>between </a:t>
            </a:r>
            <a:r>
              <a:rPr spc="-940" dirty="0"/>
              <a:t> </a:t>
            </a:r>
            <a:r>
              <a:rPr spc="165" dirty="0"/>
              <a:t>4000</a:t>
            </a:r>
            <a:r>
              <a:rPr spc="130" dirty="0"/>
              <a:t> </a:t>
            </a:r>
            <a:r>
              <a:rPr spc="-105" dirty="0"/>
              <a:t>and</a:t>
            </a:r>
            <a:r>
              <a:rPr spc="135" dirty="0"/>
              <a:t> </a:t>
            </a:r>
            <a:r>
              <a:rPr spc="165" dirty="0"/>
              <a:t>6000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83079"/>
            <a:ext cx="6253734" cy="42839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3302" y="1770380"/>
            <a:ext cx="3820795" cy="225044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9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00" dirty="0">
                <a:latin typeface="Microsoft Sans Serif"/>
                <a:cs typeface="Microsoft Sans Serif"/>
              </a:rPr>
              <a:t>use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290" dirty="0">
                <a:latin typeface="Arial"/>
                <a:cs typeface="Arial"/>
              </a:rPr>
              <a:t>W</a:t>
            </a:r>
            <a:r>
              <a:rPr sz="2000" b="1" spc="-155" dirty="0">
                <a:latin typeface="Arial"/>
                <a:cs typeface="Arial"/>
              </a:rPr>
              <a:t>H</a:t>
            </a:r>
            <a:r>
              <a:rPr sz="2000" b="1" spc="-28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25" dirty="0">
                <a:latin typeface="Microsoft Sans Serif"/>
                <a:cs typeface="Microsoft Sans Serif"/>
              </a:rPr>
              <a:t>to 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boosters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which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have 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landed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drone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and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applied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150" dirty="0">
                <a:latin typeface="Arial"/>
                <a:cs typeface="Arial"/>
              </a:rPr>
              <a:t>AND 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50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to </a:t>
            </a:r>
            <a:r>
              <a:rPr sz="2000" spc="-45" dirty="0">
                <a:latin typeface="Microsoft Sans Serif"/>
                <a:cs typeface="Microsoft Sans Serif"/>
              </a:rPr>
              <a:t>determine 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-50" dirty="0">
                <a:latin typeface="Microsoft Sans Serif"/>
                <a:cs typeface="Microsoft Sans Serif"/>
              </a:rPr>
              <a:t>payload 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than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4000 </a:t>
            </a:r>
            <a:r>
              <a:rPr sz="2000" spc="15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than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77778" y="4601717"/>
            <a:ext cx="1014730" cy="2017395"/>
          </a:xfrm>
          <a:custGeom>
            <a:avLst/>
            <a:gdLst/>
            <a:ahLst/>
            <a:cxnLst/>
            <a:rect l="l" t="t" r="r" b="b"/>
            <a:pathLst>
              <a:path w="1014729" h="2017395">
                <a:moveTo>
                  <a:pt x="1014222" y="0"/>
                </a:moveTo>
                <a:lnTo>
                  <a:pt x="0" y="1008507"/>
                </a:lnTo>
                <a:lnTo>
                  <a:pt x="181216" y="1188720"/>
                </a:lnTo>
                <a:lnTo>
                  <a:pt x="127" y="1369783"/>
                </a:lnTo>
                <a:lnTo>
                  <a:pt x="343535" y="1713128"/>
                </a:lnTo>
                <a:lnTo>
                  <a:pt x="525538" y="1531099"/>
                </a:lnTo>
                <a:lnTo>
                  <a:pt x="1014222" y="2017014"/>
                </a:lnTo>
                <a:lnTo>
                  <a:pt x="1014222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69573" y="6463538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56" y="6387084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867" y="1314722"/>
            <a:ext cx="5249545" cy="475488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0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38830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/>
              <a:t>Executive</a:t>
            </a:r>
            <a:r>
              <a:rPr sz="3700" spc="90" dirty="0"/>
              <a:t> </a:t>
            </a:r>
            <a:r>
              <a:rPr sz="3700" spc="-195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3455" cy="1935480"/>
          </a:xfrm>
          <a:custGeom>
            <a:avLst/>
            <a:gdLst/>
            <a:ahLst/>
            <a:cxnLst/>
            <a:rect l="l" t="t" r="r" b="b"/>
            <a:pathLst>
              <a:path w="973455" h="1935480">
                <a:moveTo>
                  <a:pt x="973074" y="967740"/>
                </a:moveTo>
                <a:lnTo>
                  <a:pt x="0" y="0"/>
                </a:lnTo>
                <a:lnTo>
                  <a:pt x="0" y="1935480"/>
                </a:lnTo>
                <a:lnTo>
                  <a:pt x="445858" y="1492059"/>
                </a:lnTo>
                <a:lnTo>
                  <a:pt x="624027" y="1670177"/>
                </a:lnTo>
                <a:lnTo>
                  <a:pt x="972705" y="1321562"/>
                </a:lnTo>
                <a:lnTo>
                  <a:pt x="795502" y="1144333"/>
                </a:lnTo>
                <a:lnTo>
                  <a:pt x="973074" y="96774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90" dirty="0"/>
              <a:t>Total</a:t>
            </a:r>
            <a:r>
              <a:rPr spc="125" dirty="0"/>
              <a:t> </a:t>
            </a:r>
            <a:r>
              <a:rPr spc="-114" dirty="0"/>
              <a:t>Number</a:t>
            </a:r>
            <a:r>
              <a:rPr spc="130" dirty="0"/>
              <a:t> </a:t>
            </a:r>
            <a:r>
              <a:rPr spc="-5" dirty="0"/>
              <a:t>of</a:t>
            </a:r>
            <a:r>
              <a:rPr spc="130" dirty="0"/>
              <a:t> </a:t>
            </a:r>
            <a:r>
              <a:rPr spc="-175" dirty="0"/>
              <a:t>Successful</a:t>
            </a:r>
            <a:r>
              <a:rPr spc="125" dirty="0"/>
              <a:t> </a:t>
            </a:r>
            <a:r>
              <a:rPr spc="-105" dirty="0"/>
              <a:t>and</a:t>
            </a:r>
            <a:r>
              <a:rPr spc="125" dirty="0"/>
              <a:t> </a:t>
            </a:r>
            <a:r>
              <a:rPr spc="-100" dirty="0"/>
              <a:t>Failure</a:t>
            </a:r>
            <a:r>
              <a:rPr spc="114" dirty="0"/>
              <a:t> </a:t>
            </a:r>
            <a:r>
              <a:rPr spc="-95" dirty="0"/>
              <a:t>Mission </a:t>
            </a:r>
            <a:r>
              <a:rPr spc="-940" dirty="0"/>
              <a:t> </a:t>
            </a:r>
            <a:r>
              <a:rPr spc="-14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302" y="1770380"/>
            <a:ext cx="3833495" cy="87884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90" dirty="0">
                <a:latin typeface="Microsoft Sans Serif"/>
                <a:cs typeface="Microsoft Sans Serif"/>
              </a:rPr>
              <a:t>We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like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‘%’</a:t>
            </a:r>
            <a:r>
              <a:rPr sz="2000" spc="125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to 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</a:t>
            </a:r>
            <a:r>
              <a:rPr sz="2000" spc="20" dirty="0">
                <a:latin typeface="Microsoft Sans Serif"/>
                <a:cs typeface="Microsoft Sans Serif"/>
              </a:rPr>
              <a:t>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b="1" spc="-290" dirty="0">
                <a:latin typeface="Arial"/>
                <a:cs typeface="Arial"/>
              </a:rPr>
              <a:t>W</a:t>
            </a:r>
            <a:r>
              <a:rPr sz="2000" b="1" spc="-160" dirty="0">
                <a:latin typeface="Arial"/>
                <a:cs typeface="Arial"/>
              </a:rPr>
              <a:t>H</a:t>
            </a:r>
            <a:r>
              <a:rPr sz="2000" b="1" spc="-290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MissionOutcome  </a:t>
            </a:r>
            <a:r>
              <a:rPr sz="2000" spc="-110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778" y="4601717"/>
            <a:ext cx="1014730" cy="2017395"/>
          </a:xfrm>
          <a:custGeom>
            <a:avLst/>
            <a:gdLst/>
            <a:ahLst/>
            <a:cxnLst/>
            <a:rect l="l" t="t" r="r" b="b"/>
            <a:pathLst>
              <a:path w="1014729" h="2017395">
                <a:moveTo>
                  <a:pt x="1014222" y="0"/>
                </a:moveTo>
                <a:lnTo>
                  <a:pt x="0" y="1008507"/>
                </a:lnTo>
                <a:lnTo>
                  <a:pt x="181216" y="1188720"/>
                </a:lnTo>
                <a:lnTo>
                  <a:pt x="127" y="1369783"/>
                </a:lnTo>
                <a:lnTo>
                  <a:pt x="343535" y="1713128"/>
                </a:lnTo>
                <a:lnTo>
                  <a:pt x="525538" y="1531099"/>
                </a:lnTo>
                <a:lnTo>
                  <a:pt x="1014222" y="2017014"/>
                </a:lnTo>
                <a:lnTo>
                  <a:pt x="1014222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57705"/>
            <a:ext cx="5109210" cy="46329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69573" y="6463538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3405" cy="6858000"/>
          </a:xfrm>
          <a:custGeom>
            <a:avLst/>
            <a:gdLst/>
            <a:ahLst/>
            <a:cxnLst/>
            <a:rect l="l" t="t" r="r" b="b"/>
            <a:pathLst>
              <a:path w="5653405" h="6858000">
                <a:moveTo>
                  <a:pt x="5163185" y="0"/>
                </a:moveTo>
                <a:lnTo>
                  <a:pt x="0" y="0"/>
                </a:lnTo>
                <a:lnTo>
                  <a:pt x="0" y="6857999"/>
                </a:lnTo>
                <a:lnTo>
                  <a:pt x="5653278" y="6857997"/>
                </a:lnTo>
                <a:lnTo>
                  <a:pt x="4721606" y="6857997"/>
                </a:lnTo>
                <a:lnTo>
                  <a:pt x="4703953" y="6843646"/>
                </a:lnTo>
                <a:lnTo>
                  <a:pt x="4699371" y="6838021"/>
                </a:lnTo>
                <a:lnTo>
                  <a:pt x="4696920" y="6831944"/>
                </a:lnTo>
                <a:lnTo>
                  <a:pt x="4697255" y="6825243"/>
                </a:lnTo>
                <a:lnTo>
                  <a:pt x="4701032" y="6817744"/>
                </a:lnTo>
                <a:lnTo>
                  <a:pt x="4692433" y="6793453"/>
                </a:lnTo>
                <a:lnTo>
                  <a:pt x="4690443" y="6784271"/>
                </a:lnTo>
                <a:lnTo>
                  <a:pt x="4694191" y="6777285"/>
                </a:lnTo>
                <a:lnTo>
                  <a:pt x="4702810" y="6759581"/>
                </a:lnTo>
                <a:lnTo>
                  <a:pt x="4699609" y="6742570"/>
                </a:lnTo>
                <a:lnTo>
                  <a:pt x="4695491" y="6730314"/>
                </a:lnTo>
                <a:lnTo>
                  <a:pt x="4692112" y="6719121"/>
                </a:lnTo>
                <a:lnTo>
                  <a:pt x="4691126" y="6705295"/>
                </a:lnTo>
                <a:lnTo>
                  <a:pt x="4688399" y="6686648"/>
                </a:lnTo>
                <a:lnTo>
                  <a:pt x="4687125" y="6672630"/>
                </a:lnTo>
                <a:lnTo>
                  <a:pt x="4684803" y="6658860"/>
                </a:lnTo>
                <a:lnTo>
                  <a:pt x="4678934" y="6640957"/>
                </a:lnTo>
                <a:lnTo>
                  <a:pt x="4672903" y="6609607"/>
                </a:lnTo>
                <a:lnTo>
                  <a:pt x="4671837" y="6585858"/>
                </a:lnTo>
                <a:lnTo>
                  <a:pt x="4674743" y="6541312"/>
                </a:lnTo>
                <a:lnTo>
                  <a:pt x="4672006" y="6500712"/>
                </a:lnTo>
                <a:lnTo>
                  <a:pt x="4666281" y="6456632"/>
                </a:lnTo>
                <a:lnTo>
                  <a:pt x="4652772" y="6370256"/>
                </a:lnTo>
                <a:lnTo>
                  <a:pt x="4645437" y="6331777"/>
                </a:lnTo>
                <a:lnTo>
                  <a:pt x="4636960" y="6295085"/>
                </a:lnTo>
                <a:lnTo>
                  <a:pt x="4630483" y="6259649"/>
                </a:lnTo>
                <a:lnTo>
                  <a:pt x="4629150" y="6224943"/>
                </a:lnTo>
                <a:lnTo>
                  <a:pt x="4625594" y="6089688"/>
                </a:lnTo>
                <a:lnTo>
                  <a:pt x="4620383" y="6050534"/>
                </a:lnTo>
                <a:lnTo>
                  <a:pt x="4614672" y="6018871"/>
                </a:lnTo>
                <a:lnTo>
                  <a:pt x="4614199" y="5993692"/>
                </a:lnTo>
                <a:lnTo>
                  <a:pt x="4624705" y="5973991"/>
                </a:lnTo>
                <a:lnTo>
                  <a:pt x="4621557" y="5956603"/>
                </a:lnTo>
                <a:lnTo>
                  <a:pt x="4625149" y="5950172"/>
                </a:lnTo>
                <a:lnTo>
                  <a:pt x="4629598" y="5947112"/>
                </a:lnTo>
                <a:lnTo>
                  <a:pt x="4629023" y="5939840"/>
                </a:lnTo>
                <a:lnTo>
                  <a:pt x="4609719" y="5906465"/>
                </a:lnTo>
                <a:lnTo>
                  <a:pt x="4605401" y="5862701"/>
                </a:lnTo>
                <a:lnTo>
                  <a:pt x="4605293" y="5850711"/>
                </a:lnTo>
                <a:lnTo>
                  <a:pt x="4605686" y="5845257"/>
                </a:lnTo>
                <a:lnTo>
                  <a:pt x="4606794" y="5838680"/>
                </a:lnTo>
                <a:lnTo>
                  <a:pt x="4608830" y="5823318"/>
                </a:lnTo>
                <a:lnTo>
                  <a:pt x="4607687" y="5769229"/>
                </a:lnTo>
                <a:lnTo>
                  <a:pt x="4611729" y="5744365"/>
                </a:lnTo>
                <a:lnTo>
                  <a:pt x="4617813" y="5691372"/>
                </a:lnTo>
                <a:lnTo>
                  <a:pt x="4621784" y="5667895"/>
                </a:lnTo>
                <a:lnTo>
                  <a:pt x="4620343" y="5651512"/>
                </a:lnTo>
                <a:lnTo>
                  <a:pt x="4626070" y="5633042"/>
                </a:lnTo>
                <a:lnTo>
                  <a:pt x="4633749" y="5613669"/>
                </a:lnTo>
                <a:lnTo>
                  <a:pt x="4638167" y="5594578"/>
                </a:lnTo>
                <a:lnTo>
                  <a:pt x="4633773" y="5552032"/>
                </a:lnTo>
                <a:lnTo>
                  <a:pt x="4633976" y="5527767"/>
                </a:lnTo>
                <a:lnTo>
                  <a:pt x="4635416" y="5504306"/>
                </a:lnTo>
                <a:lnTo>
                  <a:pt x="4634738" y="5464175"/>
                </a:lnTo>
                <a:lnTo>
                  <a:pt x="4629882" y="5412934"/>
                </a:lnTo>
                <a:lnTo>
                  <a:pt x="4625514" y="5358955"/>
                </a:lnTo>
                <a:lnTo>
                  <a:pt x="4618863" y="5269738"/>
                </a:lnTo>
                <a:lnTo>
                  <a:pt x="4616354" y="5242941"/>
                </a:lnTo>
                <a:lnTo>
                  <a:pt x="4614322" y="5225097"/>
                </a:lnTo>
                <a:lnTo>
                  <a:pt x="4613576" y="5214874"/>
                </a:lnTo>
                <a:lnTo>
                  <a:pt x="4614926" y="5210937"/>
                </a:lnTo>
                <a:lnTo>
                  <a:pt x="4599106" y="5178859"/>
                </a:lnTo>
                <a:lnTo>
                  <a:pt x="4598765" y="5153961"/>
                </a:lnTo>
                <a:lnTo>
                  <a:pt x="4603424" y="5132659"/>
                </a:lnTo>
                <a:lnTo>
                  <a:pt x="4602607" y="5111369"/>
                </a:lnTo>
                <a:lnTo>
                  <a:pt x="4606151" y="5074626"/>
                </a:lnTo>
                <a:lnTo>
                  <a:pt x="4608957" y="5048027"/>
                </a:lnTo>
                <a:lnTo>
                  <a:pt x="4610429" y="5027572"/>
                </a:lnTo>
                <a:lnTo>
                  <a:pt x="4609973" y="5009261"/>
                </a:lnTo>
                <a:lnTo>
                  <a:pt x="4623095" y="4989258"/>
                </a:lnTo>
                <a:lnTo>
                  <a:pt x="4639421" y="4968970"/>
                </a:lnTo>
                <a:lnTo>
                  <a:pt x="4649245" y="4947967"/>
                </a:lnTo>
                <a:lnTo>
                  <a:pt x="4642866" y="4925822"/>
                </a:lnTo>
                <a:lnTo>
                  <a:pt x="4652787" y="4922055"/>
                </a:lnTo>
                <a:lnTo>
                  <a:pt x="4650994" y="4907788"/>
                </a:lnTo>
                <a:lnTo>
                  <a:pt x="4648438" y="4890567"/>
                </a:lnTo>
                <a:lnTo>
                  <a:pt x="4656074" y="4877943"/>
                </a:lnTo>
                <a:lnTo>
                  <a:pt x="4665583" y="4871809"/>
                </a:lnTo>
                <a:lnTo>
                  <a:pt x="4669186" y="4863544"/>
                </a:lnTo>
                <a:lnTo>
                  <a:pt x="4670075" y="4854065"/>
                </a:lnTo>
                <a:lnTo>
                  <a:pt x="4671441" y="4844288"/>
                </a:lnTo>
                <a:lnTo>
                  <a:pt x="4682918" y="4824585"/>
                </a:lnTo>
                <a:lnTo>
                  <a:pt x="4691157" y="4791440"/>
                </a:lnTo>
                <a:lnTo>
                  <a:pt x="4694586" y="4756937"/>
                </a:lnTo>
                <a:lnTo>
                  <a:pt x="4691634" y="4733163"/>
                </a:lnTo>
                <a:lnTo>
                  <a:pt x="4696848" y="4698882"/>
                </a:lnTo>
                <a:lnTo>
                  <a:pt x="4701540" y="4673139"/>
                </a:lnTo>
                <a:lnTo>
                  <a:pt x="4703564" y="4650420"/>
                </a:lnTo>
                <a:lnTo>
                  <a:pt x="4700778" y="4625213"/>
                </a:lnTo>
                <a:lnTo>
                  <a:pt x="4699587" y="4600203"/>
                </a:lnTo>
                <a:lnTo>
                  <a:pt x="4702016" y="4579064"/>
                </a:lnTo>
                <a:lnTo>
                  <a:pt x="4707350" y="4559472"/>
                </a:lnTo>
                <a:lnTo>
                  <a:pt x="4714875" y="4539107"/>
                </a:lnTo>
                <a:lnTo>
                  <a:pt x="4715383" y="4488561"/>
                </a:lnTo>
                <a:lnTo>
                  <a:pt x="4715966" y="4473672"/>
                </a:lnTo>
                <a:lnTo>
                  <a:pt x="4718145" y="4453937"/>
                </a:lnTo>
                <a:lnTo>
                  <a:pt x="4720847" y="4432178"/>
                </a:lnTo>
                <a:lnTo>
                  <a:pt x="4723003" y="4411218"/>
                </a:lnTo>
                <a:lnTo>
                  <a:pt x="4713710" y="4362126"/>
                </a:lnTo>
                <a:lnTo>
                  <a:pt x="4717145" y="4313475"/>
                </a:lnTo>
                <a:lnTo>
                  <a:pt x="4722842" y="4265753"/>
                </a:lnTo>
                <a:lnTo>
                  <a:pt x="4720336" y="4219448"/>
                </a:lnTo>
                <a:lnTo>
                  <a:pt x="4722145" y="4192242"/>
                </a:lnTo>
                <a:lnTo>
                  <a:pt x="4723046" y="4174504"/>
                </a:lnTo>
                <a:lnTo>
                  <a:pt x="4726764" y="4153236"/>
                </a:lnTo>
                <a:lnTo>
                  <a:pt x="4737022" y="4115442"/>
                </a:lnTo>
                <a:lnTo>
                  <a:pt x="4757547" y="4048125"/>
                </a:lnTo>
                <a:lnTo>
                  <a:pt x="4759890" y="4011412"/>
                </a:lnTo>
                <a:lnTo>
                  <a:pt x="4767437" y="3960828"/>
                </a:lnTo>
                <a:lnTo>
                  <a:pt x="4771245" y="3911411"/>
                </a:lnTo>
                <a:lnTo>
                  <a:pt x="4762373" y="3878199"/>
                </a:lnTo>
                <a:lnTo>
                  <a:pt x="4759037" y="3847988"/>
                </a:lnTo>
                <a:lnTo>
                  <a:pt x="4758737" y="3831971"/>
                </a:lnTo>
                <a:lnTo>
                  <a:pt x="4755461" y="3814048"/>
                </a:lnTo>
                <a:lnTo>
                  <a:pt x="4743196" y="3778123"/>
                </a:lnTo>
                <a:lnTo>
                  <a:pt x="4742481" y="3761944"/>
                </a:lnTo>
                <a:lnTo>
                  <a:pt x="4737766" y="3742515"/>
                </a:lnTo>
                <a:lnTo>
                  <a:pt x="4732337" y="3723205"/>
                </a:lnTo>
                <a:lnTo>
                  <a:pt x="4729480" y="3707383"/>
                </a:lnTo>
                <a:lnTo>
                  <a:pt x="4728071" y="3693925"/>
                </a:lnTo>
                <a:lnTo>
                  <a:pt x="4727543" y="3682111"/>
                </a:lnTo>
                <a:lnTo>
                  <a:pt x="4727321" y="3664585"/>
                </a:lnTo>
                <a:lnTo>
                  <a:pt x="4722114" y="3653028"/>
                </a:lnTo>
                <a:lnTo>
                  <a:pt x="4715002" y="3641217"/>
                </a:lnTo>
                <a:lnTo>
                  <a:pt x="4715002" y="3606038"/>
                </a:lnTo>
                <a:lnTo>
                  <a:pt x="4722495" y="3597275"/>
                </a:lnTo>
                <a:lnTo>
                  <a:pt x="4719701" y="3586353"/>
                </a:lnTo>
                <a:lnTo>
                  <a:pt x="4722114" y="3569716"/>
                </a:lnTo>
                <a:lnTo>
                  <a:pt x="4718050" y="3552190"/>
                </a:lnTo>
                <a:lnTo>
                  <a:pt x="4710938" y="3542029"/>
                </a:lnTo>
                <a:lnTo>
                  <a:pt x="4701921" y="3531235"/>
                </a:lnTo>
                <a:lnTo>
                  <a:pt x="4695571" y="3496437"/>
                </a:lnTo>
                <a:lnTo>
                  <a:pt x="4701540" y="3486912"/>
                </a:lnTo>
                <a:lnTo>
                  <a:pt x="4696841" y="3476371"/>
                </a:lnTo>
                <a:lnTo>
                  <a:pt x="4696190" y="3465256"/>
                </a:lnTo>
                <a:lnTo>
                  <a:pt x="4695190" y="3424554"/>
                </a:lnTo>
                <a:lnTo>
                  <a:pt x="4693412" y="3419855"/>
                </a:lnTo>
                <a:lnTo>
                  <a:pt x="4694936" y="3415157"/>
                </a:lnTo>
                <a:lnTo>
                  <a:pt x="4691507" y="3409823"/>
                </a:lnTo>
                <a:lnTo>
                  <a:pt x="4693158" y="3407029"/>
                </a:lnTo>
                <a:lnTo>
                  <a:pt x="4680966" y="3378962"/>
                </a:lnTo>
                <a:lnTo>
                  <a:pt x="4675505" y="3362960"/>
                </a:lnTo>
                <a:lnTo>
                  <a:pt x="4659630" y="3332099"/>
                </a:lnTo>
                <a:lnTo>
                  <a:pt x="4661662" y="3325622"/>
                </a:lnTo>
                <a:lnTo>
                  <a:pt x="4645533" y="3278124"/>
                </a:lnTo>
                <a:lnTo>
                  <a:pt x="4647692" y="3277235"/>
                </a:lnTo>
                <a:lnTo>
                  <a:pt x="4653534" y="3262629"/>
                </a:lnTo>
                <a:lnTo>
                  <a:pt x="4652391" y="3258692"/>
                </a:lnTo>
                <a:lnTo>
                  <a:pt x="4649958" y="3233951"/>
                </a:lnTo>
                <a:lnTo>
                  <a:pt x="4653883" y="3222497"/>
                </a:lnTo>
                <a:lnTo>
                  <a:pt x="4653855" y="3209615"/>
                </a:lnTo>
                <a:lnTo>
                  <a:pt x="4639564" y="3180588"/>
                </a:lnTo>
                <a:lnTo>
                  <a:pt x="4643850" y="3174103"/>
                </a:lnTo>
                <a:lnTo>
                  <a:pt x="4645088" y="3167475"/>
                </a:lnTo>
                <a:lnTo>
                  <a:pt x="4643564" y="3160228"/>
                </a:lnTo>
                <a:lnTo>
                  <a:pt x="4639564" y="3151886"/>
                </a:lnTo>
                <a:lnTo>
                  <a:pt x="4639954" y="3137275"/>
                </a:lnTo>
                <a:lnTo>
                  <a:pt x="4644405" y="3126724"/>
                </a:lnTo>
                <a:lnTo>
                  <a:pt x="4646404" y="3116720"/>
                </a:lnTo>
                <a:lnTo>
                  <a:pt x="4639437" y="3103753"/>
                </a:lnTo>
                <a:lnTo>
                  <a:pt x="4644612" y="3097224"/>
                </a:lnTo>
                <a:lnTo>
                  <a:pt x="4644358" y="3082099"/>
                </a:lnTo>
                <a:lnTo>
                  <a:pt x="4644437" y="3068212"/>
                </a:lnTo>
                <a:lnTo>
                  <a:pt x="4650613" y="3065399"/>
                </a:lnTo>
                <a:lnTo>
                  <a:pt x="4647525" y="3054244"/>
                </a:lnTo>
                <a:lnTo>
                  <a:pt x="4641818" y="3042269"/>
                </a:lnTo>
                <a:lnTo>
                  <a:pt x="4635396" y="3030555"/>
                </a:lnTo>
                <a:lnTo>
                  <a:pt x="4630166" y="3020187"/>
                </a:lnTo>
                <a:lnTo>
                  <a:pt x="4626774" y="3009606"/>
                </a:lnTo>
                <a:lnTo>
                  <a:pt x="4618468" y="2997398"/>
                </a:lnTo>
                <a:lnTo>
                  <a:pt x="4618863" y="2991104"/>
                </a:lnTo>
                <a:lnTo>
                  <a:pt x="4620260" y="2987802"/>
                </a:lnTo>
                <a:lnTo>
                  <a:pt x="4623562" y="2983484"/>
                </a:lnTo>
                <a:lnTo>
                  <a:pt x="4630039" y="2977261"/>
                </a:lnTo>
                <a:lnTo>
                  <a:pt x="4625326" y="2962288"/>
                </a:lnTo>
                <a:lnTo>
                  <a:pt x="4626149" y="2949019"/>
                </a:lnTo>
                <a:lnTo>
                  <a:pt x="4629235" y="2933487"/>
                </a:lnTo>
                <a:lnTo>
                  <a:pt x="4631309" y="2911729"/>
                </a:lnTo>
                <a:lnTo>
                  <a:pt x="4629910" y="2890170"/>
                </a:lnTo>
                <a:lnTo>
                  <a:pt x="4624070" y="2825877"/>
                </a:lnTo>
                <a:lnTo>
                  <a:pt x="4624070" y="2804160"/>
                </a:lnTo>
                <a:lnTo>
                  <a:pt x="4617466" y="2790190"/>
                </a:lnTo>
                <a:lnTo>
                  <a:pt x="4612640" y="2760217"/>
                </a:lnTo>
                <a:lnTo>
                  <a:pt x="4618863" y="2751074"/>
                </a:lnTo>
                <a:lnTo>
                  <a:pt x="4614799" y="2740279"/>
                </a:lnTo>
                <a:lnTo>
                  <a:pt x="4618482" y="2726436"/>
                </a:lnTo>
                <a:lnTo>
                  <a:pt x="4614545" y="2725039"/>
                </a:lnTo>
                <a:lnTo>
                  <a:pt x="4607433" y="2715895"/>
                </a:lnTo>
                <a:lnTo>
                  <a:pt x="4621276" y="2665603"/>
                </a:lnTo>
                <a:lnTo>
                  <a:pt x="4626102" y="2635377"/>
                </a:lnTo>
                <a:lnTo>
                  <a:pt x="4626229" y="2606040"/>
                </a:lnTo>
                <a:lnTo>
                  <a:pt x="4632452" y="2596515"/>
                </a:lnTo>
                <a:lnTo>
                  <a:pt x="4633509" y="2585321"/>
                </a:lnTo>
                <a:lnTo>
                  <a:pt x="4632626" y="2573448"/>
                </a:lnTo>
                <a:lnTo>
                  <a:pt x="4631434" y="2561457"/>
                </a:lnTo>
                <a:lnTo>
                  <a:pt x="4631563" y="2549905"/>
                </a:lnTo>
                <a:lnTo>
                  <a:pt x="4647438" y="2496439"/>
                </a:lnTo>
                <a:lnTo>
                  <a:pt x="4648987" y="2487505"/>
                </a:lnTo>
                <a:lnTo>
                  <a:pt x="4655992" y="2454826"/>
                </a:lnTo>
                <a:lnTo>
                  <a:pt x="4657471" y="2445892"/>
                </a:lnTo>
                <a:lnTo>
                  <a:pt x="4656593" y="2438939"/>
                </a:lnTo>
                <a:lnTo>
                  <a:pt x="4657506" y="2416032"/>
                </a:lnTo>
                <a:lnTo>
                  <a:pt x="4657344" y="2408936"/>
                </a:lnTo>
                <a:lnTo>
                  <a:pt x="4672941" y="2395970"/>
                </a:lnTo>
                <a:lnTo>
                  <a:pt x="4676775" y="2369312"/>
                </a:lnTo>
                <a:lnTo>
                  <a:pt x="4679561" y="2344177"/>
                </a:lnTo>
                <a:lnTo>
                  <a:pt x="4692015" y="2335784"/>
                </a:lnTo>
                <a:lnTo>
                  <a:pt x="4704853" y="2312866"/>
                </a:lnTo>
                <a:lnTo>
                  <a:pt x="4716716" y="2295985"/>
                </a:lnTo>
                <a:lnTo>
                  <a:pt x="4726769" y="2280080"/>
                </a:lnTo>
                <a:lnTo>
                  <a:pt x="4734179" y="2260091"/>
                </a:lnTo>
                <a:lnTo>
                  <a:pt x="4735937" y="2238386"/>
                </a:lnTo>
                <a:lnTo>
                  <a:pt x="4735480" y="2223611"/>
                </a:lnTo>
                <a:lnTo>
                  <a:pt x="4735643" y="2210407"/>
                </a:lnTo>
                <a:lnTo>
                  <a:pt x="4739259" y="2193416"/>
                </a:lnTo>
                <a:lnTo>
                  <a:pt x="4736641" y="2169882"/>
                </a:lnTo>
                <a:lnTo>
                  <a:pt x="4732988" y="2149157"/>
                </a:lnTo>
                <a:lnTo>
                  <a:pt x="4734597" y="2129194"/>
                </a:lnTo>
                <a:lnTo>
                  <a:pt x="4747768" y="2107946"/>
                </a:lnTo>
                <a:lnTo>
                  <a:pt x="4754245" y="2024252"/>
                </a:lnTo>
                <a:lnTo>
                  <a:pt x="4793107" y="1969389"/>
                </a:lnTo>
                <a:lnTo>
                  <a:pt x="4797044" y="1961134"/>
                </a:lnTo>
                <a:lnTo>
                  <a:pt x="4807966" y="1945132"/>
                </a:lnTo>
                <a:lnTo>
                  <a:pt x="4807204" y="1942084"/>
                </a:lnTo>
                <a:lnTo>
                  <a:pt x="4802251" y="1935607"/>
                </a:lnTo>
                <a:lnTo>
                  <a:pt x="4802473" y="1930048"/>
                </a:lnTo>
                <a:lnTo>
                  <a:pt x="4805045" y="1910207"/>
                </a:lnTo>
                <a:lnTo>
                  <a:pt x="4803521" y="1909952"/>
                </a:lnTo>
                <a:lnTo>
                  <a:pt x="4803394" y="1909190"/>
                </a:lnTo>
                <a:lnTo>
                  <a:pt x="4810379" y="1899412"/>
                </a:lnTo>
                <a:lnTo>
                  <a:pt x="4812411" y="1895094"/>
                </a:lnTo>
                <a:lnTo>
                  <a:pt x="4798441" y="1892427"/>
                </a:lnTo>
                <a:lnTo>
                  <a:pt x="4796182" y="1885209"/>
                </a:lnTo>
                <a:lnTo>
                  <a:pt x="4797044" y="1876123"/>
                </a:lnTo>
                <a:lnTo>
                  <a:pt x="4797047" y="1867441"/>
                </a:lnTo>
                <a:lnTo>
                  <a:pt x="4792218" y="1861439"/>
                </a:lnTo>
                <a:lnTo>
                  <a:pt x="4798647" y="1848897"/>
                </a:lnTo>
                <a:lnTo>
                  <a:pt x="4804410" y="1835785"/>
                </a:lnTo>
                <a:lnTo>
                  <a:pt x="4806188" y="1830577"/>
                </a:lnTo>
                <a:lnTo>
                  <a:pt x="4805934" y="1830451"/>
                </a:lnTo>
                <a:lnTo>
                  <a:pt x="4805553" y="1829180"/>
                </a:lnTo>
                <a:lnTo>
                  <a:pt x="4805934" y="1827529"/>
                </a:lnTo>
                <a:lnTo>
                  <a:pt x="4807077" y="1824863"/>
                </a:lnTo>
                <a:lnTo>
                  <a:pt x="4809236" y="1821052"/>
                </a:lnTo>
                <a:lnTo>
                  <a:pt x="4811776" y="1807083"/>
                </a:lnTo>
                <a:lnTo>
                  <a:pt x="4808474" y="1805304"/>
                </a:lnTo>
                <a:lnTo>
                  <a:pt x="4809236" y="1804415"/>
                </a:lnTo>
                <a:lnTo>
                  <a:pt x="4815494" y="1800494"/>
                </a:lnTo>
                <a:lnTo>
                  <a:pt x="4819015" y="1796954"/>
                </a:lnTo>
                <a:lnTo>
                  <a:pt x="4816629" y="1792128"/>
                </a:lnTo>
                <a:lnTo>
                  <a:pt x="4805172" y="1784350"/>
                </a:lnTo>
                <a:lnTo>
                  <a:pt x="4811944" y="1774447"/>
                </a:lnTo>
                <a:lnTo>
                  <a:pt x="4811728" y="1765522"/>
                </a:lnTo>
                <a:lnTo>
                  <a:pt x="4808868" y="1755024"/>
                </a:lnTo>
                <a:lnTo>
                  <a:pt x="4807712" y="1740408"/>
                </a:lnTo>
                <a:lnTo>
                  <a:pt x="4814863" y="1734377"/>
                </a:lnTo>
                <a:lnTo>
                  <a:pt x="4817681" y="1728263"/>
                </a:lnTo>
                <a:lnTo>
                  <a:pt x="4817070" y="1722030"/>
                </a:lnTo>
                <a:lnTo>
                  <a:pt x="4813935" y="1715642"/>
                </a:lnTo>
                <a:lnTo>
                  <a:pt x="4819886" y="1699595"/>
                </a:lnTo>
                <a:lnTo>
                  <a:pt x="4822205" y="1683083"/>
                </a:lnTo>
                <a:lnTo>
                  <a:pt x="4823311" y="1665833"/>
                </a:lnTo>
                <a:lnTo>
                  <a:pt x="4825619" y="1647571"/>
                </a:lnTo>
                <a:lnTo>
                  <a:pt x="4835028" y="1630136"/>
                </a:lnTo>
                <a:lnTo>
                  <a:pt x="4835461" y="1613915"/>
                </a:lnTo>
                <a:lnTo>
                  <a:pt x="4832941" y="1597314"/>
                </a:lnTo>
                <a:lnTo>
                  <a:pt x="4833493" y="1578737"/>
                </a:lnTo>
                <a:lnTo>
                  <a:pt x="4829429" y="1545971"/>
                </a:lnTo>
                <a:lnTo>
                  <a:pt x="4830075" y="1541117"/>
                </a:lnTo>
                <a:lnTo>
                  <a:pt x="4829651" y="1532572"/>
                </a:lnTo>
                <a:lnTo>
                  <a:pt x="4828540" y="1519936"/>
                </a:lnTo>
                <a:lnTo>
                  <a:pt x="4828286" y="1519682"/>
                </a:lnTo>
                <a:lnTo>
                  <a:pt x="4831588" y="1514855"/>
                </a:lnTo>
                <a:lnTo>
                  <a:pt x="4832802" y="1503048"/>
                </a:lnTo>
                <a:lnTo>
                  <a:pt x="4832945" y="1475386"/>
                </a:lnTo>
                <a:lnTo>
                  <a:pt x="4833874" y="1463294"/>
                </a:lnTo>
                <a:lnTo>
                  <a:pt x="4836822" y="1456991"/>
                </a:lnTo>
                <a:lnTo>
                  <a:pt x="4841081" y="1446307"/>
                </a:lnTo>
                <a:lnTo>
                  <a:pt x="4844625" y="1435862"/>
                </a:lnTo>
                <a:lnTo>
                  <a:pt x="4845431" y="1430274"/>
                </a:lnTo>
                <a:lnTo>
                  <a:pt x="4844415" y="1429512"/>
                </a:lnTo>
                <a:lnTo>
                  <a:pt x="4863592" y="1403985"/>
                </a:lnTo>
                <a:lnTo>
                  <a:pt x="4870831" y="1360932"/>
                </a:lnTo>
                <a:lnTo>
                  <a:pt x="4898771" y="1302003"/>
                </a:lnTo>
                <a:lnTo>
                  <a:pt x="4902581" y="1210817"/>
                </a:lnTo>
                <a:lnTo>
                  <a:pt x="4910742" y="1201622"/>
                </a:lnTo>
                <a:lnTo>
                  <a:pt x="4915011" y="1192022"/>
                </a:lnTo>
                <a:lnTo>
                  <a:pt x="4917064" y="1178421"/>
                </a:lnTo>
                <a:lnTo>
                  <a:pt x="4918583" y="1157224"/>
                </a:lnTo>
                <a:lnTo>
                  <a:pt x="4925077" y="1129377"/>
                </a:lnTo>
                <a:lnTo>
                  <a:pt x="4926917" y="1110472"/>
                </a:lnTo>
                <a:lnTo>
                  <a:pt x="4925351" y="1091447"/>
                </a:lnTo>
                <a:lnTo>
                  <a:pt x="4921631" y="1063244"/>
                </a:lnTo>
                <a:lnTo>
                  <a:pt x="4930354" y="1022986"/>
                </a:lnTo>
                <a:lnTo>
                  <a:pt x="4940935" y="984837"/>
                </a:lnTo>
                <a:lnTo>
                  <a:pt x="4960850" y="942425"/>
                </a:lnTo>
                <a:lnTo>
                  <a:pt x="4997577" y="889380"/>
                </a:lnTo>
                <a:lnTo>
                  <a:pt x="5023739" y="816355"/>
                </a:lnTo>
                <a:lnTo>
                  <a:pt x="5031261" y="804574"/>
                </a:lnTo>
                <a:lnTo>
                  <a:pt x="5042201" y="785828"/>
                </a:lnTo>
                <a:lnTo>
                  <a:pt x="5050831" y="766439"/>
                </a:lnTo>
                <a:lnTo>
                  <a:pt x="5051425" y="752728"/>
                </a:lnTo>
                <a:lnTo>
                  <a:pt x="5066284" y="724408"/>
                </a:lnTo>
                <a:lnTo>
                  <a:pt x="5071745" y="722502"/>
                </a:lnTo>
                <a:lnTo>
                  <a:pt x="5074793" y="717550"/>
                </a:lnTo>
                <a:lnTo>
                  <a:pt x="5074031" y="697229"/>
                </a:lnTo>
                <a:lnTo>
                  <a:pt x="5073650" y="693420"/>
                </a:lnTo>
                <a:lnTo>
                  <a:pt x="5074031" y="690879"/>
                </a:lnTo>
                <a:lnTo>
                  <a:pt x="5075047" y="689228"/>
                </a:lnTo>
                <a:lnTo>
                  <a:pt x="5075428" y="689101"/>
                </a:lnTo>
                <a:lnTo>
                  <a:pt x="5075682" y="681609"/>
                </a:lnTo>
                <a:lnTo>
                  <a:pt x="5083921" y="665227"/>
                </a:lnTo>
                <a:lnTo>
                  <a:pt x="5117211" y="601345"/>
                </a:lnTo>
                <a:lnTo>
                  <a:pt x="5114109" y="590224"/>
                </a:lnTo>
                <a:lnTo>
                  <a:pt x="5110876" y="582294"/>
                </a:lnTo>
                <a:lnTo>
                  <a:pt x="5113192" y="579127"/>
                </a:lnTo>
                <a:lnTo>
                  <a:pt x="5126736" y="582295"/>
                </a:lnTo>
                <a:lnTo>
                  <a:pt x="5126990" y="577088"/>
                </a:lnTo>
                <a:lnTo>
                  <a:pt x="5129911" y="574294"/>
                </a:lnTo>
                <a:lnTo>
                  <a:pt x="5133975" y="572515"/>
                </a:lnTo>
                <a:lnTo>
                  <a:pt x="5135880" y="572135"/>
                </a:lnTo>
                <a:lnTo>
                  <a:pt x="5131562" y="536066"/>
                </a:lnTo>
                <a:lnTo>
                  <a:pt x="5134356" y="531622"/>
                </a:lnTo>
                <a:lnTo>
                  <a:pt x="5120767" y="491363"/>
                </a:lnTo>
                <a:lnTo>
                  <a:pt x="5117846" y="487299"/>
                </a:lnTo>
                <a:lnTo>
                  <a:pt x="5117084" y="481964"/>
                </a:lnTo>
                <a:lnTo>
                  <a:pt x="5121148" y="473837"/>
                </a:lnTo>
                <a:lnTo>
                  <a:pt x="5122926" y="472059"/>
                </a:lnTo>
                <a:lnTo>
                  <a:pt x="5139817" y="354583"/>
                </a:lnTo>
                <a:lnTo>
                  <a:pt x="5140455" y="335603"/>
                </a:lnTo>
                <a:lnTo>
                  <a:pt x="5141352" y="297308"/>
                </a:lnTo>
                <a:lnTo>
                  <a:pt x="5142992" y="265683"/>
                </a:lnTo>
                <a:lnTo>
                  <a:pt x="5141634" y="233558"/>
                </a:lnTo>
                <a:lnTo>
                  <a:pt x="5138801" y="218614"/>
                </a:lnTo>
                <a:lnTo>
                  <a:pt x="5136348" y="207551"/>
                </a:lnTo>
                <a:lnTo>
                  <a:pt x="5136134" y="187071"/>
                </a:lnTo>
                <a:lnTo>
                  <a:pt x="5134221" y="166020"/>
                </a:lnTo>
                <a:lnTo>
                  <a:pt x="5132546" y="144684"/>
                </a:lnTo>
                <a:lnTo>
                  <a:pt x="5134348" y="130349"/>
                </a:lnTo>
                <a:lnTo>
                  <a:pt x="5142865" y="130301"/>
                </a:lnTo>
                <a:lnTo>
                  <a:pt x="5131308" y="96246"/>
                </a:lnTo>
                <a:lnTo>
                  <a:pt x="5137086" y="75406"/>
                </a:lnTo>
                <a:lnTo>
                  <a:pt x="5147151" y="53756"/>
                </a:lnTo>
                <a:lnTo>
                  <a:pt x="5148453" y="17272"/>
                </a:lnTo>
                <a:lnTo>
                  <a:pt x="5154422" y="13843"/>
                </a:lnTo>
                <a:lnTo>
                  <a:pt x="5159121" y="8381"/>
                </a:lnTo>
                <a:lnTo>
                  <a:pt x="5162677" y="1650"/>
                </a:lnTo>
                <a:lnTo>
                  <a:pt x="5163185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69543"/>
            <a:ext cx="3647440" cy="109728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600"/>
              </a:spcBef>
            </a:pPr>
            <a:r>
              <a:rPr sz="3700" spc="-90" dirty="0"/>
              <a:t>Boosters</a:t>
            </a:r>
            <a:r>
              <a:rPr sz="3700" spc="110" dirty="0"/>
              <a:t> </a:t>
            </a:r>
            <a:r>
              <a:rPr sz="3700" spc="-125" dirty="0"/>
              <a:t>Carried </a:t>
            </a:r>
            <a:r>
              <a:rPr sz="3700" spc="-120" dirty="0"/>
              <a:t> </a:t>
            </a:r>
            <a:r>
              <a:rPr sz="3700" spc="-150" dirty="0"/>
              <a:t>Maximum</a:t>
            </a:r>
            <a:r>
              <a:rPr sz="3700" spc="5" dirty="0"/>
              <a:t> </a:t>
            </a:r>
            <a:r>
              <a:rPr sz="3700" spc="-140" dirty="0"/>
              <a:t>Payload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941069" y="2188463"/>
            <a:ext cx="3220085" cy="121729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8600">
              <a:lnSpc>
                <a:spcPts val="1839"/>
              </a:lnSpc>
              <a:spcBef>
                <a:spcPts val="3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65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8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booster</a:t>
            </a:r>
            <a:r>
              <a:rPr sz="1700" spc="7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that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spc="-80" dirty="0">
                <a:latin typeface="Microsoft Sans Serif"/>
                <a:cs typeface="Microsoft Sans Serif"/>
              </a:rPr>
              <a:t>have</a:t>
            </a:r>
            <a:r>
              <a:rPr sz="1700" spc="-75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carried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75" dirty="0">
                <a:latin typeface="Microsoft Sans Serif"/>
                <a:cs typeface="Microsoft Sans Serif"/>
              </a:rPr>
              <a:t>maximum 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payload</a:t>
            </a:r>
            <a:r>
              <a:rPr sz="1700" spc="75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using</a:t>
            </a:r>
            <a:r>
              <a:rPr sz="1700" spc="70" dirty="0">
                <a:latin typeface="Microsoft Sans Serif"/>
                <a:cs typeface="Microsoft Sans Serif"/>
              </a:rPr>
              <a:t> </a:t>
            </a:r>
            <a:r>
              <a:rPr sz="1700" spc="-114" dirty="0">
                <a:latin typeface="Microsoft Sans Serif"/>
                <a:cs typeface="Microsoft Sans Serif"/>
              </a:rPr>
              <a:t>a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45" dirty="0">
                <a:latin typeface="Microsoft Sans Serif"/>
                <a:cs typeface="Microsoft Sans Serif"/>
              </a:rPr>
              <a:t>subquery</a:t>
            </a:r>
            <a:r>
              <a:rPr sz="1700" spc="80" dirty="0">
                <a:latin typeface="Microsoft Sans Serif"/>
                <a:cs typeface="Microsoft Sans Serif"/>
              </a:rPr>
              <a:t> </a:t>
            </a:r>
            <a:r>
              <a:rPr sz="1700" spc="-15" dirty="0">
                <a:latin typeface="Microsoft Sans Serif"/>
                <a:cs typeface="Microsoft Sans Serif"/>
              </a:rPr>
              <a:t>in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the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b="1" spc="-245" dirty="0">
                <a:latin typeface="Arial"/>
                <a:cs typeface="Arial"/>
              </a:rPr>
              <a:t>W</a:t>
            </a:r>
            <a:r>
              <a:rPr sz="1700" b="1" spc="-130" dirty="0">
                <a:latin typeface="Arial"/>
                <a:cs typeface="Arial"/>
              </a:rPr>
              <a:t>H</a:t>
            </a:r>
            <a:r>
              <a:rPr sz="1700" b="1" spc="-245" dirty="0">
                <a:latin typeface="Arial"/>
                <a:cs typeface="Arial"/>
              </a:rPr>
              <a:t>E</a:t>
            </a:r>
            <a:r>
              <a:rPr sz="1700" b="1" spc="-270" dirty="0">
                <a:latin typeface="Arial"/>
                <a:cs typeface="Arial"/>
              </a:rPr>
              <a:t>R</a:t>
            </a:r>
            <a:r>
              <a:rPr sz="1700" b="1" spc="-235" dirty="0">
                <a:latin typeface="Arial"/>
                <a:cs typeface="Arial"/>
              </a:rPr>
              <a:t>E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spc="-75" dirty="0">
                <a:latin typeface="Microsoft Sans Serif"/>
                <a:cs typeface="Microsoft Sans Serif"/>
              </a:rPr>
              <a:t>clause</a:t>
            </a:r>
            <a:r>
              <a:rPr sz="1700" spc="80" dirty="0">
                <a:latin typeface="Microsoft Sans Serif"/>
                <a:cs typeface="Microsoft Sans Serif"/>
              </a:rPr>
              <a:t> </a:t>
            </a:r>
            <a:r>
              <a:rPr sz="1700" spc="-55" dirty="0">
                <a:latin typeface="Microsoft Sans Serif"/>
                <a:cs typeface="Microsoft Sans Serif"/>
              </a:rPr>
              <a:t>an</a:t>
            </a:r>
            <a:r>
              <a:rPr sz="1700" spc="-50" dirty="0">
                <a:latin typeface="Microsoft Sans Serif"/>
                <a:cs typeface="Microsoft Sans Serif"/>
              </a:rPr>
              <a:t>d</a:t>
            </a:r>
            <a:r>
              <a:rPr sz="1700" spc="7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</a:t>
            </a:r>
            <a:r>
              <a:rPr sz="1700" spc="-30" dirty="0">
                <a:latin typeface="Microsoft Sans Serif"/>
                <a:cs typeface="Microsoft Sans Serif"/>
              </a:rPr>
              <a:t>e</a:t>
            </a:r>
            <a:r>
              <a:rPr sz="1700" spc="65" dirty="0">
                <a:latin typeface="Microsoft Sans Serif"/>
                <a:cs typeface="Microsoft Sans Serif"/>
              </a:rPr>
              <a:t> </a:t>
            </a:r>
            <a:r>
              <a:rPr sz="1700" b="1" spc="-114" dirty="0">
                <a:latin typeface="Arial"/>
                <a:cs typeface="Arial"/>
              </a:rPr>
              <a:t>M</a:t>
            </a:r>
            <a:r>
              <a:rPr sz="1700" b="1" spc="-190" dirty="0">
                <a:latin typeface="Arial"/>
                <a:cs typeface="Arial"/>
              </a:rPr>
              <a:t>A</a:t>
            </a:r>
            <a:r>
              <a:rPr sz="1700" b="1" spc="-180" dirty="0">
                <a:latin typeface="Arial"/>
                <a:cs typeface="Arial"/>
              </a:rPr>
              <a:t>X</a:t>
            </a:r>
            <a:r>
              <a:rPr sz="1700" b="1" spc="-100" dirty="0">
                <a:latin typeface="Arial"/>
                <a:cs typeface="Arial"/>
              </a:rPr>
              <a:t>()  </a:t>
            </a:r>
            <a:r>
              <a:rPr sz="1700" spc="-3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52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19357" y="6474015"/>
            <a:ext cx="15494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7673" y="6080252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867" y="1841245"/>
            <a:ext cx="91154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ati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320" dirty="0">
                <a:solidFill>
                  <a:srgbClr val="292929"/>
                </a:solidFill>
                <a:latin typeface="Arial"/>
                <a:cs typeface="Arial"/>
              </a:rPr>
              <a:t>W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H</a:t>
            </a:r>
            <a:r>
              <a:rPr sz="2200" b="1" spc="-32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2200" b="1" spc="-360" dirty="0">
                <a:solidFill>
                  <a:srgbClr val="292929"/>
                </a:solidFill>
                <a:latin typeface="Arial"/>
                <a:cs typeface="Arial"/>
              </a:rPr>
              <a:t>R</a:t>
            </a:r>
            <a:r>
              <a:rPr sz="2200" b="1" spc="-30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22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40" dirty="0">
                <a:solidFill>
                  <a:srgbClr val="292929"/>
                </a:solidFill>
                <a:latin typeface="Arial"/>
                <a:cs typeface="Arial"/>
              </a:rPr>
              <a:t>L</a:t>
            </a:r>
            <a:r>
              <a:rPr sz="2200" b="1" spc="-125" dirty="0">
                <a:solidFill>
                  <a:srgbClr val="292929"/>
                </a:solidFill>
                <a:latin typeface="Arial"/>
                <a:cs typeface="Arial"/>
              </a:rPr>
              <a:t>I</a:t>
            </a:r>
            <a:r>
              <a:rPr sz="2200" b="1" spc="-345" dirty="0">
                <a:solidFill>
                  <a:srgbClr val="292929"/>
                </a:solidFill>
                <a:latin typeface="Arial"/>
                <a:cs typeface="Arial"/>
              </a:rPr>
              <a:t>K</a:t>
            </a:r>
            <a:r>
              <a:rPr sz="2200" b="1" spc="-315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3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2200" b="1" spc="-105" dirty="0">
                <a:solidFill>
                  <a:srgbClr val="292929"/>
                </a:solidFill>
                <a:latin typeface="Arial"/>
                <a:cs typeface="Arial"/>
              </a:rPr>
              <a:t>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85" dirty="0">
                <a:solidFill>
                  <a:srgbClr val="292929"/>
                </a:solidFill>
                <a:latin typeface="Arial"/>
                <a:cs typeface="Arial"/>
              </a:rPr>
              <a:t>B</a:t>
            </a:r>
            <a:r>
              <a:rPr sz="2200" b="1" spc="-32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2200" b="1" spc="-270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2200" b="1" spc="-330" dirty="0">
                <a:solidFill>
                  <a:srgbClr val="292929"/>
                </a:solidFill>
                <a:latin typeface="Arial"/>
                <a:cs typeface="Arial"/>
              </a:rPr>
              <a:t>W</a:t>
            </a:r>
            <a:r>
              <a:rPr sz="2200" b="1" spc="-32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2200" b="1" spc="-325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2200" b="1" spc="-90" dirty="0">
                <a:solidFill>
                  <a:srgbClr val="292929"/>
                </a:solidFill>
                <a:latin typeface="Arial"/>
                <a:cs typeface="Arial"/>
              </a:rPr>
              <a:t>N 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4471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/>
              <a:t>2015</a:t>
            </a:r>
            <a:r>
              <a:rPr sz="3700" spc="100" dirty="0"/>
              <a:t> </a:t>
            </a:r>
            <a:r>
              <a:rPr sz="3700" spc="-155" dirty="0"/>
              <a:t>Launch</a:t>
            </a:r>
            <a:r>
              <a:rPr sz="3700" spc="100" dirty="0"/>
              <a:t> </a:t>
            </a:r>
            <a:r>
              <a:rPr sz="3700" spc="-175" dirty="0"/>
              <a:t>Records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110" y="3075432"/>
            <a:ext cx="7239000" cy="258089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3455" cy="1935480"/>
          </a:xfrm>
          <a:custGeom>
            <a:avLst/>
            <a:gdLst/>
            <a:ahLst/>
            <a:cxnLst/>
            <a:rect l="l" t="t" r="r" b="b"/>
            <a:pathLst>
              <a:path w="973455" h="1935480">
                <a:moveTo>
                  <a:pt x="973074" y="967740"/>
                </a:moveTo>
                <a:lnTo>
                  <a:pt x="0" y="0"/>
                </a:lnTo>
                <a:lnTo>
                  <a:pt x="0" y="1935480"/>
                </a:lnTo>
                <a:lnTo>
                  <a:pt x="445858" y="1492059"/>
                </a:lnTo>
                <a:lnTo>
                  <a:pt x="624027" y="1670177"/>
                </a:lnTo>
                <a:lnTo>
                  <a:pt x="972705" y="1321562"/>
                </a:lnTo>
                <a:lnTo>
                  <a:pt x="795502" y="1144333"/>
                </a:lnTo>
                <a:lnTo>
                  <a:pt x="973074" y="96774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376" y="300990"/>
            <a:ext cx="1009396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229" dirty="0"/>
              <a:t>Rank</a:t>
            </a:r>
            <a:r>
              <a:rPr spc="125" dirty="0"/>
              <a:t> </a:t>
            </a:r>
            <a:r>
              <a:rPr spc="-75" dirty="0"/>
              <a:t>Landing</a:t>
            </a:r>
            <a:r>
              <a:rPr spc="135" dirty="0"/>
              <a:t> </a:t>
            </a:r>
            <a:r>
              <a:rPr spc="-140" dirty="0"/>
              <a:t>Outcomes</a:t>
            </a:r>
            <a:r>
              <a:rPr spc="130" dirty="0"/>
              <a:t> </a:t>
            </a:r>
            <a:r>
              <a:rPr spc="-125" dirty="0"/>
              <a:t>Between</a:t>
            </a:r>
            <a:r>
              <a:rPr spc="150" dirty="0"/>
              <a:t> </a:t>
            </a:r>
            <a:r>
              <a:rPr spc="130" dirty="0"/>
              <a:t>2010-06-04</a:t>
            </a:r>
            <a:r>
              <a:rPr spc="160" dirty="0"/>
              <a:t> </a:t>
            </a:r>
            <a:r>
              <a:rPr spc="-110" dirty="0"/>
              <a:t>and </a:t>
            </a:r>
            <a:r>
              <a:rPr spc="-944" dirty="0"/>
              <a:t> </a:t>
            </a:r>
            <a:r>
              <a:rPr spc="130" dirty="0"/>
              <a:t>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302" y="1770380"/>
            <a:ext cx="3834129" cy="325183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1300" marR="168910" indent="-228600">
              <a:lnSpc>
                <a:spcPct val="90000"/>
              </a:lnSpc>
              <a:spcBef>
                <a:spcPts val="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9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selected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outcomes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an</a:t>
            </a:r>
            <a:r>
              <a:rPr sz="2000" spc="-6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95" dirty="0">
                <a:latin typeface="Arial"/>
                <a:cs typeface="Arial"/>
              </a:rPr>
              <a:t>C</a:t>
            </a:r>
            <a:r>
              <a:rPr sz="2000" b="1" spc="-185" dirty="0">
                <a:latin typeface="Arial"/>
                <a:cs typeface="Arial"/>
              </a:rPr>
              <a:t>O</a:t>
            </a:r>
            <a:r>
              <a:rPr sz="2000" b="1" spc="-254" dirty="0">
                <a:latin typeface="Arial"/>
                <a:cs typeface="Arial"/>
              </a:rPr>
              <a:t>U</a:t>
            </a:r>
            <a:r>
              <a:rPr sz="2000" b="1" spc="-160" dirty="0">
                <a:latin typeface="Arial"/>
                <a:cs typeface="Arial"/>
              </a:rPr>
              <a:t>N</a:t>
            </a:r>
            <a:r>
              <a:rPr sz="2000" b="1" spc="-225" dirty="0">
                <a:latin typeface="Arial"/>
                <a:cs typeface="Arial"/>
              </a:rPr>
              <a:t>T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lan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-10" dirty="0">
                <a:latin typeface="Microsoft Sans Serif"/>
                <a:cs typeface="Microsoft Sans Serif"/>
              </a:rPr>
              <a:t>ing  </a:t>
            </a:r>
            <a:r>
              <a:rPr sz="2000" spc="-60" dirty="0"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from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data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and 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55" dirty="0">
                <a:latin typeface="Arial"/>
                <a:cs typeface="Arial"/>
              </a:rPr>
              <a:t>H</a:t>
            </a:r>
            <a:r>
              <a:rPr sz="2000" b="1" spc="-28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t</a:t>
            </a:r>
            <a:r>
              <a:rPr sz="2000" spc="50" dirty="0">
                <a:latin typeface="Microsoft Sans Serif"/>
                <a:cs typeface="Microsoft Sans Serif"/>
              </a:rPr>
              <a:t>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filt</a:t>
            </a:r>
            <a:r>
              <a:rPr sz="2000" spc="-40" dirty="0">
                <a:latin typeface="Microsoft Sans Serif"/>
                <a:cs typeface="Microsoft Sans Serif"/>
              </a:rPr>
              <a:t>er 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b="1" spc="-260" dirty="0">
                <a:latin typeface="Arial"/>
                <a:cs typeface="Arial"/>
              </a:rPr>
              <a:t>BETWEEN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2010-06-04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5" dirty="0">
                <a:latin typeface="Microsoft Sans Serif"/>
                <a:cs typeface="Microsoft Sans Serif"/>
              </a:rPr>
              <a:t>2010-03-20.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9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applied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b="1" spc="-330" dirty="0">
                <a:latin typeface="Arial"/>
                <a:cs typeface="Arial"/>
              </a:rPr>
              <a:t>G</a:t>
            </a:r>
            <a:r>
              <a:rPr sz="2000" b="1" spc="-320" dirty="0">
                <a:latin typeface="Arial"/>
                <a:cs typeface="Arial"/>
              </a:rPr>
              <a:t>R</a:t>
            </a:r>
            <a:r>
              <a:rPr sz="2000" b="1" spc="-190" dirty="0">
                <a:latin typeface="Arial"/>
                <a:cs typeface="Arial"/>
              </a:rPr>
              <a:t>O</a:t>
            </a:r>
            <a:r>
              <a:rPr sz="2000" b="1" spc="-254" dirty="0">
                <a:latin typeface="Arial"/>
                <a:cs typeface="Arial"/>
              </a:rPr>
              <a:t>U</a:t>
            </a:r>
            <a:r>
              <a:rPr sz="2000" b="1" spc="-210" dirty="0">
                <a:latin typeface="Arial"/>
                <a:cs typeface="Arial"/>
              </a:rPr>
              <a:t>P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254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clause  </a:t>
            </a:r>
            <a:r>
              <a:rPr sz="2000" spc="35" dirty="0">
                <a:latin typeface="Microsoft Sans Serif"/>
                <a:cs typeface="Microsoft Sans Serif"/>
              </a:rPr>
              <a:t>to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group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outcomes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an</a:t>
            </a:r>
            <a:r>
              <a:rPr sz="2000" spc="-6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190" dirty="0">
                <a:latin typeface="Arial"/>
                <a:cs typeface="Arial"/>
              </a:rPr>
              <a:t>O</a:t>
            </a:r>
            <a:r>
              <a:rPr sz="2000" b="1" spc="-320" dirty="0">
                <a:latin typeface="Arial"/>
                <a:cs typeface="Arial"/>
              </a:rPr>
              <a:t>R</a:t>
            </a:r>
            <a:r>
              <a:rPr sz="2000" b="1" spc="-90" dirty="0">
                <a:latin typeface="Arial"/>
                <a:cs typeface="Arial"/>
              </a:rPr>
              <a:t>D</a:t>
            </a:r>
            <a:r>
              <a:rPr sz="2000" b="1" spc="-285" dirty="0">
                <a:latin typeface="Arial"/>
                <a:cs typeface="Arial"/>
              </a:rPr>
              <a:t>E</a:t>
            </a:r>
            <a:r>
              <a:rPr sz="2000" b="1" spc="-300" dirty="0">
                <a:latin typeface="Arial"/>
                <a:cs typeface="Arial"/>
              </a:rPr>
              <a:t>R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254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25" dirty="0">
                <a:latin typeface="Microsoft Sans Serif"/>
                <a:cs typeface="Microsoft Sans Serif"/>
              </a:rPr>
              <a:t>to  </a:t>
            </a:r>
            <a:r>
              <a:rPr sz="2000" spc="-15" dirty="0">
                <a:latin typeface="Microsoft Sans Serif"/>
                <a:cs typeface="Microsoft Sans Serif"/>
              </a:rPr>
              <a:t>order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grouped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descending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792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778" y="4601717"/>
            <a:ext cx="1014730" cy="2017395"/>
          </a:xfrm>
          <a:custGeom>
            <a:avLst/>
            <a:gdLst/>
            <a:ahLst/>
            <a:cxnLst/>
            <a:rect l="l" t="t" r="r" b="b"/>
            <a:pathLst>
              <a:path w="1014729" h="2017395">
                <a:moveTo>
                  <a:pt x="1014222" y="0"/>
                </a:moveTo>
                <a:lnTo>
                  <a:pt x="0" y="1008507"/>
                </a:lnTo>
                <a:lnTo>
                  <a:pt x="181216" y="1188720"/>
                </a:lnTo>
                <a:lnTo>
                  <a:pt x="127" y="1369783"/>
                </a:lnTo>
                <a:lnTo>
                  <a:pt x="343535" y="1713128"/>
                </a:lnTo>
                <a:lnTo>
                  <a:pt x="525538" y="1531099"/>
                </a:lnTo>
                <a:lnTo>
                  <a:pt x="1014222" y="2017014"/>
                </a:lnTo>
                <a:lnTo>
                  <a:pt x="1014222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1589532"/>
            <a:ext cx="6124956" cy="429539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381" y="1308353"/>
            <a:ext cx="10515600" cy="471754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716153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/>
              <a:t>All</a:t>
            </a:r>
            <a:r>
              <a:rPr sz="3700" spc="130" dirty="0"/>
              <a:t> </a:t>
            </a:r>
            <a:r>
              <a:rPr sz="3700" spc="-125" dirty="0"/>
              <a:t>launch</a:t>
            </a:r>
            <a:r>
              <a:rPr sz="3700" spc="135" dirty="0"/>
              <a:t> </a:t>
            </a:r>
            <a:r>
              <a:rPr sz="3700" spc="-100" dirty="0"/>
              <a:t>sites</a:t>
            </a:r>
            <a:r>
              <a:rPr sz="3700" spc="125" dirty="0"/>
              <a:t> </a:t>
            </a:r>
            <a:r>
              <a:rPr sz="3700" spc="-20" dirty="0"/>
              <a:t>global</a:t>
            </a:r>
            <a:r>
              <a:rPr sz="3700" spc="135" dirty="0"/>
              <a:t> </a:t>
            </a:r>
            <a:r>
              <a:rPr sz="3700" spc="-140" dirty="0"/>
              <a:t>map</a:t>
            </a:r>
            <a:r>
              <a:rPr sz="3700" spc="135" dirty="0"/>
              <a:t> </a:t>
            </a:r>
            <a:r>
              <a:rPr sz="3700" spc="-125" dirty="0"/>
              <a:t>markers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381" y="1253489"/>
            <a:ext cx="10687812" cy="47724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93503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20" dirty="0"/>
              <a:t>Markers</a:t>
            </a:r>
            <a:r>
              <a:rPr sz="3700" spc="130" dirty="0"/>
              <a:t> </a:t>
            </a:r>
            <a:r>
              <a:rPr sz="3700" spc="-70" dirty="0"/>
              <a:t>showing</a:t>
            </a:r>
            <a:r>
              <a:rPr sz="3700" spc="135" dirty="0"/>
              <a:t> </a:t>
            </a:r>
            <a:r>
              <a:rPr sz="3700" spc="-125" dirty="0"/>
              <a:t>launch</a:t>
            </a:r>
            <a:r>
              <a:rPr sz="3700" spc="135" dirty="0"/>
              <a:t> </a:t>
            </a:r>
            <a:r>
              <a:rPr sz="3700" spc="-90" dirty="0"/>
              <a:t>sites</a:t>
            </a:r>
            <a:r>
              <a:rPr sz="3700" spc="135" dirty="0"/>
              <a:t> </a:t>
            </a:r>
            <a:r>
              <a:rPr sz="3700" dirty="0"/>
              <a:t>with</a:t>
            </a:r>
            <a:r>
              <a:rPr sz="3700" spc="125" dirty="0"/>
              <a:t> </a:t>
            </a:r>
            <a:r>
              <a:rPr sz="3700" spc="-35" dirty="0"/>
              <a:t>color</a:t>
            </a:r>
            <a:r>
              <a:rPr sz="3700" spc="114" dirty="0"/>
              <a:t> </a:t>
            </a:r>
            <a:r>
              <a:rPr sz="3700" spc="-100" dirty="0"/>
              <a:t>labels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381" y="1362455"/>
            <a:ext cx="10029687" cy="50650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68853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/>
              <a:t>Launch</a:t>
            </a:r>
            <a:r>
              <a:rPr sz="3700" spc="114" dirty="0"/>
              <a:t> </a:t>
            </a:r>
            <a:r>
              <a:rPr sz="3700" spc="-125" dirty="0"/>
              <a:t>Site</a:t>
            </a:r>
            <a:r>
              <a:rPr sz="3700" spc="125" dirty="0"/>
              <a:t> </a:t>
            </a:r>
            <a:r>
              <a:rPr sz="3700" spc="-100" dirty="0"/>
              <a:t>distance</a:t>
            </a:r>
            <a:r>
              <a:rPr sz="3700" spc="125" dirty="0"/>
              <a:t> </a:t>
            </a:r>
            <a:r>
              <a:rPr sz="3700" spc="70" dirty="0"/>
              <a:t>to</a:t>
            </a:r>
            <a:r>
              <a:rPr sz="3700" spc="120" dirty="0"/>
              <a:t> </a:t>
            </a:r>
            <a:r>
              <a:rPr sz="3700" spc="-110" dirty="0"/>
              <a:t>landmarks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094" y="1454658"/>
            <a:ext cx="10687811" cy="47716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7673" y="6280911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867" y="463042"/>
            <a:ext cx="965073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5" dirty="0"/>
              <a:t>Pie</a:t>
            </a:r>
            <a:r>
              <a:rPr sz="2500" spc="90" dirty="0"/>
              <a:t> </a:t>
            </a:r>
            <a:r>
              <a:rPr sz="2500" spc="-50" dirty="0"/>
              <a:t>chart</a:t>
            </a:r>
            <a:r>
              <a:rPr sz="2500" spc="90" dirty="0"/>
              <a:t> </a:t>
            </a:r>
            <a:r>
              <a:rPr sz="2500" spc="-45" dirty="0"/>
              <a:t>showing</a:t>
            </a:r>
            <a:r>
              <a:rPr sz="2500" spc="95" dirty="0"/>
              <a:t> </a:t>
            </a:r>
            <a:r>
              <a:rPr sz="2500" spc="-35" dirty="0"/>
              <a:t>the</a:t>
            </a:r>
            <a:r>
              <a:rPr sz="2500" spc="80" dirty="0"/>
              <a:t> </a:t>
            </a:r>
            <a:r>
              <a:rPr sz="2500" spc="-140" dirty="0"/>
              <a:t>success</a:t>
            </a:r>
            <a:r>
              <a:rPr sz="2500" spc="95" dirty="0"/>
              <a:t> </a:t>
            </a:r>
            <a:r>
              <a:rPr sz="2500" spc="-65" dirty="0"/>
              <a:t>percentage</a:t>
            </a:r>
            <a:r>
              <a:rPr sz="2500" spc="90" dirty="0"/>
              <a:t> </a:t>
            </a:r>
            <a:r>
              <a:rPr sz="2500" spc="-90" dirty="0"/>
              <a:t>achieved</a:t>
            </a:r>
            <a:r>
              <a:rPr sz="2500" spc="95" dirty="0"/>
              <a:t> </a:t>
            </a:r>
            <a:r>
              <a:rPr sz="2500" spc="-45" dirty="0"/>
              <a:t>by</a:t>
            </a:r>
            <a:r>
              <a:rPr sz="2500" spc="90" dirty="0"/>
              <a:t> </a:t>
            </a:r>
            <a:r>
              <a:rPr sz="2500" spc="-130" dirty="0"/>
              <a:t>each</a:t>
            </a:r>
            <a:r>
              <a:rPr sz="2500" spc="80" dirty="0"/>
              <a:t> </a:t>
            </a:r>
            <a:r>
              <a:rPr sz="2500" spc="-85" dirty="0"/>
              <a:t>launch</a:t>
            </a:r>
            <a:r>
              <a:rPr sz="2500" spc="90" dirty="0"/>
              <a:t> </a:t>
            </a:r>
            <a:r>
              <a:rPr sz="2500" spc="-4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780" y="417067"/>
            <a:ext cx="2446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" dirty="0"/>
              <a:t>Intr</a:t>
            </a:r>
            <a:r>
              <a:rPr sz="3700" spc="-40" dirty="0"/>
              <a:t>o</a:t>
            </a:r>
            <a:r>
              <a:rPr sz="3700" spc="-20" dirty="0"/>
              <a:t>ducti</a:t>
            </a:r>
            <a:r>
              <a:rPr sz="3700" spc="-35" dirty="0"/>
              <a:t>o</a:t>
            </a:r>
            <a:r>
              <a:rPr sz="3700" spc="-95" dirty="0"/>
              <a:t>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906780" y="1324896"/>
            <a:ext cx="10472420" cy="502539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900" marR="867410" algn="just">
              <a:lnSpc>
                <a:spcPts val="1939"/>
              </a:lnSpc>
              <a:spcBef>
                <a:spcPts val="1460"/>
              </a:spcBef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3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21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8500" marR="1181735" lvl="1" indent="-228600">
              <a:lnSpc>
                <a:spcPts val="1939"/>
              </a:lnSpc>
              <a:spcBef>
                <a:spcPts val="1435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165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54236"/>
            <a:ext cx="7418264" cy="40283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2369" y="580136"/>
            <a:ext cx="9676765" cy="4070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00" spc="-125" dirty="0"/>
              <a:t>Pie</a:t>
            </a:r>
            <a:r>
              <a:rPr sz="2500" spc="90" dirty="0"/>
              <a:t> </a:t>
            </a:r>
            <a:r>
              <a:rPr sz="2500" spc="-50" dirty="0"/>
              <a:t>chart</a:t>
            </a:r>
            <a:r>
              <a:rPr sz="2500" spc="90" dirty="0"/>
              <a:t> </a:t>
            </a:r>
            <a:r>
              <a:rPr sz="2500" spc="-45" dirty="0"/>
              <a:t>showing</a:t>
            </a:r>
            <a:r>
              <a:rPr sz="2500" spc="95" dirty="0"/>
              <a:t> </a:t>
            </a:r>
            <a:r>
              <a:rPr sz="2500" spc="-35" dirty="0"/>
              <a:t>the</a:t>
            </a:r>
            <a:r>
              <a:rPr sz="2500" spc="70" dirty="0"/>
              <a:t> </a:t>
            </a:r>
            <a:r>
              <a:rPr sz="2500" spc="-105" dirty="0"/>
              <a:t>Launch</a:t>
            </a:r>
            <a:r>
              <a:rPr sz="2500" spc="85" dirty="0"/>
              <a:t> </a:t>
            </a:r>
            <a:r>
              <a:rPr sz="2500" spc="-40" dirty="0"/>
              <a:t>site</a:t>
            </a:r>
            <a:r>
              <a:rPr sz="2500" spc="90" dirty="0"/>
              <a:t> </a:t>
            </a:r>
            <a:r>
              <a:rPr sz="2500" dirty="0"/>
              <a:t>with</a:t>
            </a:r>
            <a:r>
              <a:rPr sz="2500" spc="85" dirty="0"/>
              <a:t> </a:t>
            </a:r>
            <a:r>
              <a:rPr sz="2500" spc="-35" dirty="0"/>
              <a:t>the</a:t>
            </a:r>
            <a:r>
              <a:rPr sz="2500" spc="75" dirty="0"/>
              <a:t> </a:t>
            </a:r>
            <a:r>
              <a:rPr sz="2500" spc="-40" dirty="0"/>
              <a:t>highest</a:t>
            </a:r>
            <a:r>
              <a:rPr sz="2500" spc="95" dirty="0"/>
              <a:t> </a:t>
            </a:r>
            <a:r>
              <a:rPr sz="2500" spc="-85" dirty="0"/>
              <a:t>launch</a:t>
            </a:r>
            <a:r>
              <a:rPr sz="2500" spc="80" dirty="0"/>
              <a:t> </a:t>
            </a:r>
            <a:r>
              <a:rPr sz="2500" spc="-140" dirty="0"/>
              <a:t>success</a:t>
            </a:r>
            <a:r>
              <a:rPr sz="2500" spc="90" dirty="0"/>
              <a:t> </a:t>
            </a:r>
            <a:r>
              <a:rPr sz="2500" spc="-5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9573" y="6463538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1640"/>
            <a:ext cx="9413240" cy="7499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40"/>
              </a:spcBef>
            </a:pPr>
            <a:r>
              <a:rPr sz="2500" spc="-80" dirty="0"/>
              <a:t>Scatter</a:t>
            </a:r>
            <a:r>
              <a:rPr sz="2500" spc="95" dirty="0"/>
              <a:t> </a:t>
            </a:r>
            <a:r>
              <a:rPr sz="2500" spc="35" dirty="0"/>
              <a:t>plot</a:t>
            </a:r>
            <a:r>
              <a:rPr sz="2500" spc="80" dirty="0"/>
              <a:t> </a:t>
            </a:r>
            <a:r>
              <a:rPr sz="2500" spc="-5" dirty="0"/>
              <a:t>of</a:t>
            </a:r>
            <a:r>
              <a:rPr sz="2500" spc="75" dirty="0"/>
              <a:t> </a:t>
            </a:r>
            <a:r>
              <a:rPr sz="2500" spc="-95" dirty="0"/>
              <a:t>Payload</a:t>
            </a:r>
            <a:r>
              <a:rPr sz="2500" spc="90" dirty="0"/>
              <a:t> </a:t>
            </a:r>
            <a:r>
              <a:rPr sz="2500" spc="-120" dirty="0"/>
              <a:t>vs</a:t>
            </a:r>
            <a:r>
              <a:rPr sz="2500" spc="90" dirty="0"/>
              <a:t> </a:t>
            </a:r>
            <a:r>
              <a:rPr sz="2500" spc="-105" dirty="0"/>
              <a:t>Launch</a:t>
            </a:r>
            <a:r>
              <a:rPr sz="2500" spc="90" dirty="0"/>
              <a:t> </a:t>
            </a:r>
            <a:r>
              <a:rPr sz="2500" spc="-90" dirty="0"/>
              <a:t>Outcome</a:t>
            </a:r>
            <a:r>
              <a:rPr sz="2500" spc="80" dirty="0"/>
              <a:t> </a:t>
            </a:r>
            <a:r>
              <a:rPr sz="2500" spc="5" dirty="0"/>
              <a:t>for</a:t>
            </a:r>
            <a:r>
              <a:rPr sz="2500" spc="75" dirty="0"/>
              <a:t> </a:t>
            </a:r>
            <a:r>
              <a:rPr sz="2500" spc="-40" dirty="0"/>
              <a:t>all</a:t>
            </a:r>
            <a:r>
              <a:rPr sz="2500" spc="80" dirty="0"/>
              <a:t> </a:t>
            </a:r>
            <a:r>
              <a:rPr sz="2500" spc="-70" dirty="0"/>
              <a:t>sites,</a:t>
            </a:r>
            <a:r>
              <a:rPr sz="2500" spc="90" dirty="0"/>
              <a:t> </a:t>
            </a:r>
            <a:r>
              <a:rPr sz="2500" dirty="0"/>
              <a:t>with</a:t>
            </a:r>
            <a:r>
              <a:rPr sz="2500" spc="90" dirty="0"/>
              <a:t> </a:t>
            </a:r>
            <a:r>
              <a:rPr sz="2500" spc="-15" dirty="0"/>
              <a:t>different </a:t>
            </a:r>
            <a:r>
              <a:rPr sz="2500" spc="-650" dirty="0"/>
              <a:t> </a:t>
            </a:r>
            <a:r>
              <a:rPr sz="2500" spc="-55" dirty="0"/>
              <a:t>payload</a:t>
            </a:r>
            <a:r>
              <a:rPr sz="2500" spc="85" dirty="0"/>
              <a:t> </a:t>
            </a:r>
            <a:r>
              <a:rPr sz="2500" spc="-70" dirty="0"/>
              <a:t>selected</a:t>
            </a:r>
            <a:r>
              <a:rPr sz="2500" spc="90" dirty="0"/>
              <a:t> </a:t>
            </a:r>
            <a:r>
              <a:rPr sz="2500" spc="-20" dirty="0"/>
              <a:t>in</a:t>
            </a:r>
            <a:r>
              <a:rPr sz="2500" spc="65" dirty="0"/>
              <a:t> </a:t>
            </a:r>
            <a:r>
              <a:rPr sz="2500" spc="-35" dirty="0"/>
              <a:t>the</a:t>
            </a:r>
            <a:r>
              <a:rPr sz="2500" spc="90" dirty="0"/>
              <a:t> </a:t>
            </a:r>
            <a:r>
              <a:rPr sz="2500" spc="-70" dirty="0"/>
              <a:t>range</a:t>
            </a:r>
            <a:r>
              <a:rPr sz="2500" spc="75" dirty="0"/>
              <a:t> </a:t>
            </a:r>
            <a:r>
              <a:rPr sz="2500" spc="-30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9573" y="6463538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3494" y="347415"/>
            <a:ext cx="11276965" cy="2185670"/>
            <a:chOff x="523494" y="347415"/>
            <a:chExt cx="112769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494" y="347415"/>
              <a:ext cx="11276838" cy="21854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5117" y="365378"/>
              <a:ext cx="11167110" cy="2089785"/>
            </a:xfrm>
            <a:custGeom>
              <a:avLst/>
              <a:gdLst/>
              <a:ahLst/>
              <a:cxnLst/>
              <a:rect l="l" t="t" r="r" b="b"/>
              <a:pathLst>
                <a:path w="11167110" h="2089785">
                  <a:moveTo>
                    <a:pt x="11167110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110" y="2089404"/>
                  </a:lnTo>
                  <a:lnTo>
                    <a:pt x="111671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5117" y="365378"/>
              <a:ext cx="11167110" cy="2089785"/>
            </a:xfrm>
            <a:custGeom>
              <a:avLst/>
              <a:gdLst/>
              <a:ahLst/>
              <a:cxnLst/>
              <a:rect l="l" t="t" r="r" b="b"/>
              <a:pathLst>
                <a:path w="11167110" h="2089785">
                  <a:moveTo>
                    <a:pt x="0" y="2089404"/>
                  </a:moveTo>
                  <a:lnTo>
                    <a:pt x="11167110" y="2089404"/>
                  </a:lnTo>
                  <a:lnTo>
                    <a:pt x="11167110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954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474" y="804417"/>
            <a:ext cx="2621280" cy="109728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600"/>
              </a:spcBef>
            </a:pPr>
            <a:r>
              <a:rPr sz="3700" spc="-130" dirty="0"/>
              <a:t>Classifica</a:t>
            </a:r>
            <a:r>
              <a:rPr sz="3700" spc="-100" dirty="0"/>
              <a:t>t</a:t>
            </a:r>
            <a:r>
              <a:rPr sz="3700" spc="-25" dirty="0"/>
              <a:t>ion  </a:t>
            </a:r>
            <a:r>
              <a:rPr sz="3700" spc="-165" dirty="0"/>
              <a:t>Accuracy</a:t>
            </a:r>
            <a:endParaRPr sz="3700"/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895" cy="1463040"/>
            <a:chOff x="490727" y="678180"/>
            <a:chExt cx="4493895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954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265" y="832104"/>
            <a:ext cx="5531485" cy="66294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latin typeface="Microsoft Sans Serif"/>
                <a:cs typeface="Microsoft Sans Serif"/>
              </a:rPr>
              <a:t>The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decision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tree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classifier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is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model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with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highest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classification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6338"/>
            <a:ext cx="11013539" cy="310883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2073148"/>
            <a:ext cx="555434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339280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14" dirty="0"/>
              <a:t>Confusion</a:t>
            </a:r>
            <a:r>
              <a:rPr sz="3700" spc="70" dirty="0"/>
              <a:t> </a:t>
            </a:r>
            <a:r>
              <a:rPr sz="3700" spc="-65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1581" y="1880616"/>
            <a:ext cx="4281678" cy="3096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344980"/>
            <a:ext cx="10319385" cy="3440429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latin typeface="Microsoft Sans Serif"/>
                <a:cs typeface="Microsoft Sans Serif"/>
              </a:rPr>
              <a:t>Launch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rate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started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increase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in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2013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ES-L1,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229" dirty="0">
                <a:latin typeface="Microsoft Sans Serif"/>
                <a:cs typeface="Microsoft Sans Serif"/>
              </a:rPr>
              <a:t>GEO,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HEO,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220" dirty="0">
                <a:latin typeface="Microsoft Sans Serif"/>
                <a:cs typeface="Microsoft Sans Serif"/>
              </a:rPr>
              <a:t>SSO,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175" dirty="0">
                <a:latin typeface="Microsoft Sans Serif"/>
                <a:cs typeface="Microsoft Sans Serif"/>
              </a:rPr>
              <a:t>VLEO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had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most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22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fu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24098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416" y="6392671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418132"/>
            <a:ext cx="836295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One-hot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26650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40" dirty="0"/>
              <a:t>Methodo</a:t>
            </a:r>
            <a:r>
              <a:rPr sz="3700" spc="-35" dirty="0"/>
              <a:t>l</a:t>
            </a:r>
            <a:r>
              <a:rPr sz="3700" spc="-50" dirty="0"/>
              <a:t>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418843"/>
            <a:ext cx="10061575" cy="385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-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8500" algn="l"/>
              </a:tabLst>
            </a:pPr>
            <a:r>
              <a:rPr sz="19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necessary.</a:t>
            </a:r>
            <a:endParaRPr sz="1900">
              <a:latin typeface="Microsoft Sans Serif"/>
              <a:cs typeface="Microsoft Sans Serif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marR="5715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  <a:tab pos="1198880" algn="l"/>
                <a:tab pos="2253615" algn="l"/>
                <a:tab pos="2776220" algn="l"/>
                <a:tab pos="3118485" algn="l"/>
                <a:tab pos="3940175" algn="l"/>
                <a:tab pos="4397375" algn="l"/>
                <a:tab pos="5197475" algn="l"/>
                <a:tab pos="6094730" algn="l"/>
                <a:tab pos="6450330" algn="l"/>
                <a:tab pos="7170420" algn="l"/>
                <a:tab pos="7868284" algn="l"/>
                <a:tab pos="8562975" algn="l"/>
                <a:tab pos="9020175" algn="l"/>
                <a:tab pos="966343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	wa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ecords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tab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30784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14" dirty="0"/>
              <a:t>Data</a:t>
            </a:r>
            <a:r>
              <a:rPr sz="3700" spc="90" dirty="0"/>
              <a:t> </a:t>
            </a:r>
            <a:r>
              <a:rPr sz="3700" spc="-80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667" y="1815845"/>
            <a:ext cx="4476750" cy="3557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6162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 </a:t>
            </a:r>
            <a:r>
              <a:rPr sz="2200" spc="-1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Data-Science-Capstone- </a:t>
            </a:r>
            <a:r>
              <a:rPr sz="2200" spc="-8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SpaceX/blob/main/Data%20Collect </a:t>
            </a:r>
            <a:r>
              <a:rPr sz="2200" spc="-57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ion%20API.ipynb.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58591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14" dirty="0"/>
              <a:t>Data</a:t>
            </a:r>
            <a:r>
              <a:rPr sz="3700" spc="130" dirty="0"/>
              <a:t> </a:t>
            </a:r>
            <a:r>
              <a:rPr sz="3700" spc="-85" dirty="0"/>
              <a:t>Collection</a:t>
            </a:r>
            <a:r>
              <a:rPr sz="3700" spc="114" dirty="0"/>
              <a:t> </a:t>
            </a:r>
            <a:r>
              <a:rPr sz="3700" spc="765" dirty="0"/>
              <a:t>–</a:t>
            </a:r>
            <a:r>
              <a:rPr sz="3700" spc="120" dirty="0"/>
              <a:t> </a:t>
            </a:r>
            <a:r>
              <a:rPr sz="3700" spc="-254" dirty="0"/>
              <a:t>SpaceX</a:t>
            </a:r>
            <a:r>
              <a:rPr sz="3700" spc="130" dirty="0"/>
              <a:t> </a:t>
            </a:r>
            <a:r>
              <a:rPr sz="3700" spc="-240" dirty="0"/>
              <a:t>API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8147" y="1498853"/>
            <a:ext cx="4861559" cy="452704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8</a:t>
            </a:fld>
            <a:endParaRPr spc="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667" y="1492758"/>
            <a:ext cx="4476750" cy="2403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6319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000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67" y="569467"/>
            <a:ext cx="52558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14" dirty="0"/>
              <a:t>Data</a:t>
            </a:r>
            <a:r>
              <a:rPr sz="3700" spc="125" dirty="0"/>
              <a:t> </a:t>
            </a:r>
            <a:r>
              <a:rPr sz="3700" spc="-85" dirty="0"/>
              <a:t>Collection</a:t>
            </a:r>
            <a:r>
              <a:rPr sz="3700" spc="110" dirty="0"/>
              <a:t> </a:t>
            </a:r>
            <a:r>
              <a:rPr sz="3700" dirty="0"/>
              <a:t>-</a:t>
            </a:r>
            <a:r>
              <a:rPr sz="3700" spc="125" dirty="0"/>
              <a:t> </a:t>
            </a:r>
            <a:r>
              <a:rPr sz="3700" spc="-120" dirty="0"/>
              <a:t>Scraping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5905500" y="1447800"/>
            <a:ext cx="4660900" cy="4779010"/>
            <a:chOff x="5905500" y="1447800"/>
            <a:chExt cx="4660900" cy="4779010"/>
          </a:xfrm>
        </p:grpSpPr>
        <p:sp>
          <p:nvSpPr>
            <p:cNvPr id="5" name="object 5"/>
            <p:cNvSpPr/>
            <p:nvPr/>
          </p:nvSpPr>
          <p:spPr>
            <a:xfrm>
              <a:off x="5910452" y="1477136"/>
              <a:ext cx="4556760" cy="4690110"/>
            </a:xfrm>
            <a:custGeom>
              <a:avLst/>
              <a:gdLst/>
              <a:ahLst/>
              <a:cxnLst/>
              <a:rect l="l" t="t" r="r" b="b"/>
              <a:pathLst>
                <a:path w="4556759" h="4690110">
                  <a:moveTo>
                    <a:pt x="0" y="4690110"/>
                  </a:moveTo>
                  <a:lnTo>
                    <a:pt x="4556760" y="4690110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110"/>
                  </a:lnTo>
                  <a:close/>
                </a:path>
              </a:pathLst>
            </a:custGeom>
            <a:ln w="9906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072" y="1447800"/>
              <a:ext cx="4655820" cy="477850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9</a:t>
            </a:fld>
            <a:endParaRPr spc="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1678</Words>
  <Application>Microsoft Office PowerPoint</Application>
  <PresentationFormat>Widescreen</PresentationFormat>
  <Paragraphs>183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 Payload Mass  by F9 v1.1</vt:lpstr>
      <vt:lpstr>First Successful Ground Landing Date</vt:lpstr>
      <vt:lpstr>Successful Drone Ship Landing with Payload between  4000 and 6000</vt:lpstr>
      <vt:lpstr>Total Number of Successful and Failure Mission  Outcomes</vt:lpstr>
      <vt:lpstr>Boosters Carried  Maximum Payload</vt:lpstr>
      <vt:lpstr>2015 Launch Records</vt:lpstr>
      <vt:lpstr>Rank Landing Outcomes Between 2010-06-04 and 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 payload selected in the range slider</vt:lpstr>
      <vt:lpstr>PowerPoint Presentation</vt:lpstr>
      <vt:lpstr>Classification 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sidharth zambre</cp:lastModifiedBy>
  <cp:revision>1</cp:revision>
  <dcterms:created xsi:type="dcterms:W3CDTF">2023-03-12T11:41:35Z</dcterms:created>
  <dcterms:modified xsi:type="dcterms:W3CDTF">2023-03-12T11:43:17Z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2023-03-12T00:00:00Z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2023-03-12T00:00:00Z</vt:filetime>
  </property>
</Properties>
</file>